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71"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9FFC3"/>
    <a:srgbClr val="9ED561"/>
    <a:srgbClr val="80C535"/>
    <a:srgbClr val="2CCA20"/>
    <a:srgbClr val="25A91B"/>
    <a:srgbClr val="00C491"/>
    <a:srgbClr val="00CC99"/>
    <a:srgbClr val="CC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456" y="-96"/>
      </p:cViewPr>
      <p:guideLst>
        <p:guide orient="horz" pos="2160"/>
        <p:guide pos="3840"/>
      </p:guideLst>
    </p:cSldViewPr>
  </p:slideViewPr>
  <p:notesTextViewPr>
    <p:cViewPr>
      <p:scale>
        <a:sx n="1" d="1"/>
        <a:sy n="1" d="1"/>
      </p:scale>
      <p:origin x="0" y="0"/>
    </p:cViewPr>
  </p:notesTextViewPr>
  <p:sorterViewPr>
    <p:cViewPr>
      <p:scale>
        <a:sx n="100" d="100"/>
        <a:sy n="100" d="100"/>
      </p:scale>
      <p:origin x="0" y="-338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246C6-B264-48F4-AF36-EDB876C93D0B}" type="datetimeFigureOut">
              <a:rPr lang="ar-IQ" smtClean="0"/>
              <a:t>02/05/1442</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13846-5E73-4C8F-B283-A1E265F372C7}" type="slidenum">
              <a:rPr lang="ar-IQ" smtClean="0"/>
              <a:t>‹#›</a:t>
            </a:fld>
            <a:endParaRPr lang="ar-IQ"/>
          </a:p>
        </p:txBody>
      </p:sp>
    </p:spTree>
    <p:extLst>
      <p:ext uri="{BB962C8B-B14F-4D97-AF65-F5344CB8AC3E}">
        <p14:creationId xmlns:p14="http://schemas.microsoft.com/office/powerpoint/2010/main" val="217735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309369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59238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141418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20513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422513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72040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20494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54059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427955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272290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361429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A11286-22B9-401C-A4EC-E52B11AD61F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187438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7599AE8-577F-46E2-BF3B-F8C640501455}"/>
              </a:ext>
            </a:extLst>
          </p:cNvPr>
          <p:cNvSpPr txBox="1"/>
          <p:nvPr/>
        </p:nvSpPr>
        <p:spPr>
          <a:xfrm>
            <a:off x="3615612" y="1861152"/>
            <a:ext cx="4516016" cy="1446550"/>
          </a:xfrm>
          <a:prstGeom prst="rect">
            <a:avLst/>
          </a:prstGeom>
          <a:noFill/>
        </p:spPr>
        <p:txBody>
          <a:bodyPr wrap="square" rtlCol="0">
            <a:spAutoFit/>
          </a:bodyPr>
          <a:lstStyle/>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تطبيقات حاسبة 1</a:t>
            </a:r>
          </a:p>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المرحلة الثانية</a:t>
            </a:r>
            <a:endParaRPr lang="en-US" sz="44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
        <p:nvSpPr>
          <p:cNvPr id="6" name="TextBox 5">
            <a:extLst>
              <a:ext uri="{FF2B5EF4-FFF2-40B4-BE49-F238E27FC236}">
                <a16:creationId xmlns:a16="http://schemas.microsoft.com/office/drawing/2014/main" xmlns="" id="{3A9A4448-5C0E-49F6-8472-861924D98E27}"/>
              </a:ext>
            </a:extLst>
          </p:cNvPr>
          <p:cNvSpPr txBox="1"/>
          <p:nvPr/>
        </p:nvSpPr>
        <p:spPr>
          <a:xfrm>
            <a:off x="2656892" y="3833947"/>
            <a:ext cx="6097554" cy="707886"/>
          </a:xfrm>
          <a:prstGeom prst="rect">
            <a:avLst/>
          </a:prstGeom>
          <a:noFill/>
        </p:spPr>
        <p:txBody>
          <a:bodyPr wrap="square">
            <a:spAutoFit/>
          </a:bodyPr>
          <a:lstStyle/>
          <a:p>
            <a:pPr marL="0" marR="0" algn="ctr" rtl="1">
              <a:spcBef>
                <a:spcPts val="0"/>
              </a:spcBef>
              <a:spcAft>
                <a:spcPts val="1000"/>
              </a:spcAft>
            </a:pPr>
            <a:r>
              <a:rPr lang="ar-IQ" sz="4000" b="1" i="1"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rPr>
              <a:t>البرمجة بلغة الفورتران</a:t>
            </a:r>
            <a:endParaRPr lang="en-US" sz="4000"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endParaRPr>
          </a:p>
        </p:txBody>
      </p:sp>
      <p:sp>
        <p:nvSpPr>
          <p:cNvPr id="7" name="TextBox 6">
            <a:extLst>
              <a:ext uri="{FF2B5EF4-FFF2-40B4-BE49-F238E27FC236}">
                <a16:creationId xmlns:a16="http://schemas.microsoft.com/office/drawing/2014/main" xmlns="" id="{29F57031-9659-4832-B085-381DA67E4044}"/>
              </a:ext>
            </a:extLst>
          </p:cNvPr>
          <p:cNvSpPr txBox="1"/>
          <p:nvPr/>
        </p:nvSpPr>
        <p:spPr>
          <a:xfrm>
            <a:off x="7757627" y="609067"/>
            <a:ext cx="4434373" cy="1451679"/>
          </a:xfrm>
          <a:prstGeom prst="rect">
            <a:avLst/>
          </a:prstGeom>
          <a:noFill/>
        </p:spPr>
        <p:txBody>
          <a:bodyPr wrap="square">
            <a:spAutoFit/>
          </a:bodyPr>
          <a:lstStyle/>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جامعة ديالى/كلية الهندسة</a:t>
            </a:r>
          </a:p>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قسم الهندسة المدنية</a:t>
            </a:r>
          </a:p>
        </p:txBody>
      </p:sp>
      <p:sp>
        <p:nvSpPr>
          <p:cNvPr id="8" name="TextBox 7">
            <a:extLst>
              <a:ext uri="{FF2B5EF4-FFF2-40B4-BE49-F238E27FC236}">
                <a16:creationId xmlns:a16="http://schemas.microsoft.com/office/drawing/2014/main" xmlns="" id="{F03553B4-93BD-4189-99E6-6FFBD0FE2C84}"/>
              </a:ext>
            </a:extLst>
          </p:cNvPr>
          <p:cNvSpPr txBox="1"/>
          <p:nvPr/>
        </p:nvSpPr>
        <p:spPr>
          <a:xfrm>
            <a:off x="2651450" y="4891417"/>
            <a:ext cx="6097554" cy="707886"/>
          </a:xfrm>
          <a:prstGeom prst="rect">
            <a:avLst/>
          </a:prstGeom>
          <a:noFill/>
        </p:spPr>
        <p:txBody>
          <a:bodyPr wrap="square">
            <a:spAutoFit/>
          </a:bodyPr>
          <a:lstStyle/>
          <a:p>
            <a:pPr marL="0" marR="0" algn="ctr" rtl="1">
              <a:spcBef>
                <a:spcPts val="0"/>
              </a:spcBef>
              <a:spcAft>
                <a:spcPts val="1000"/>
              </a:spcAft>
            </a:pP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المحاضرة  </a:t>
            </a:r>
            <a:r>
              <a:rPr lang="ar-IQ" sz="4000" b="1" i="1" dirty="0">
                <a:latin typeface="Calibri" panose="020F0502020204030204" pitchFamily="34" charset="0"/>
                <a:ea typeface="Calibri" panose="020F0502020204030204" pitchFamily="34" charset="0"/>
                <a:cs typeface="DecoType Naskh Variants" panose="02010400000000000000" pitchFamily="2" charset="-78"/>
              </a:rPr>
              <a:t>4 </a:t>
            </a:r>
            <a:r>
              <a:rPr lang="en-US" sz="4000" b="1" i="1" dirty="0">
                <a:effectLst/>
                <a:latin typeface="Calibri" panose="020F0502020204030204" pitchFamily="34" charset="0"/>
                <a:ea typeface="Calibri" panose="020F0502020204030204" pitchFamily="34" charset="0"/>
                <a:cs typeface="DecoType Naskh Variants" panose="02010400000000000000" pitchFamily="2" charset="-78"/>
              </a:rPr>
              <a:t> </a:t>
            </a: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 </a:t>
            </a:r>
            <a:endParaRPr lang="en-US" sz="4000" dirty="0">
              <a:effectLst/>
              <a:latin typeface="Calibri" panose="020F0502020204030204" pitchFamily="34" charset="0"/>
              <a:ea typeface="Calibri" panose="020F0502020204030204" pitchFamily="34" charset="0"/>
              <a:cs typeface="DecoType Naskh Variants" panose="02010400000000000000" pitchFamily="2" charset="-78"/>
            </a:endParaRPr>
          </a:p>
        </p:txBody>
      </p:sp>
      <p:sp>
        <p:nvSpPr>
          <p:cNvPr id="9" name="TextBox 8">
            <a:extLst>
              <a:ext uri="{FF2B5EF4-FFF2-40B4-BE49-F238E27FC236}">
                <a16:creationId xmlns:a16="http://schemas.microsoft.com/office/drawing/2014/main" xmlns="" id="{F5FC482E-B6C9-4C66-A4C5-FEFE8C7B3A1C}"/>
              </a:ext>
            </a:extLst>
          </p:cNvPr>
          <p:cNvSpPr txBox="1"/>
          <p:nvPr/>
        </p:nvSpPr>
        <p:spPr>
          <a:xfrm>
            <a:off x="10320867" y="5391638"/>
            <a:ext cx="1871133" cy="923330"/>
          </a:xfrm>
          <a:prstGeom prst="rect">
            <a:avLst/>
          </a:prstGeom>
          <a:noFill/>
        </p:spPr>
        <p:txBody>
          <a:bodyPr wrap="square" rtlCol="1">
            <a:spAutoFit/>
          </a:bodyPr>
          <a:lstStyle/>
          <a:p>
            <a:pPr algn="r"/>
            <a:r>
              <a:rPr lang="ar-IQ" dirty="0">
                <a:latin typeface="Calibri" panose="020F0502020204030204" pitchFamily="34" charset="0"/>
                <a:cs typeface="Calibri" panose="020F0502020204030204" pitchFamily="34" charset="0"/>
              </a:rPr>
              <a:t>إعداد:-</a:t>
            </a:r>
          </a:p>
          <a:p>
            <a:pPr algn="r"/>
            <a:r>
              <a:rPr lang="ar-IQ" dirty="0" err="1">
                <a:latin typeface="Calibri" panose="020F0502020204030204" pitchFamily="34" charset="0"/>
                <a:cs typeface="Calibri" panose="020F0502020204030204" pitchFamily="34" charset="0"/>
              </a:rPr>
              <a:t>م.د.جنان</a:t>
            </a:r>
            <a:r>
              <a:rPr lang="ar-IQ" dirty="0">
                <a:latin typeface="Calibri" panose="020F0502020204030204" pitchFamily="34" charset="0"/>
                <a:cs typeface="Calibri" panose="020F0502020204030204" pitchFamily="34" charset="0"/>
              </a:rPr>
              <a:t> لفته عباس</a:t>
            </a:r>
          </a:p>
          <a:p>
            <a:pPr algn="r"/>
            <a:r>
              <a:rPr lang="ar-IQ" dirty="0" err="1">
                <a:latin typeface="Calibri" panose="020F0502020204030204" pitchFamily="34" charset="0"/>
                <a:cs typeface="Calibri" panose="020F0502020204030204" pitchFamily="34" charset="0"/>
              </a:rPr>
              <a:t>م.م</a:t>
            </a:r>
            <a:r>
              <a:rPr lang="ar-IQ" dirty="0">
                <a:latin typeface="Calibri" panose="020F0502020204030204" pitchFamily="34" charset="0"/>
                <a:cs typeface="Calibri" panose="020F0502020204030204" pitchFamily="34" charset="0"/>
              </a:rPr>
              <a:t>. غسان منذر علي</a:t>
            </a:r>
          </a:p>
        </p:txBody>
      </p:sp>
    </p:spTree>
    <p:extLst>
      <p:ext uri="{BB962C8B-B14F-4D97-AF65-F5344CB8AC3E}">
        <p14:creationId xmlns:p14="http://schemas.microsoft.com/office/powerpoint/2010/main" val="446765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BE528F9-CEFE-41C0-B0E8-EDB633D4A195}"/>
              </a:ext>
            </a:extLst>
          </p:cNvPr>
          <p:cNvSpPr txBox="1"/>
          <p:nvPr/>
        </p:nvSpPr>
        <p:spPr>
          <a:xfrm>
            <a:off x="0" y="538611"/>
            <a:ext cx="6094070" cy="6021905"/>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Solution:</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program fluid </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this program describes the fluid flow</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 v, Nu, D, RE</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 input fluid properties”</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Read*, v, Nu, D</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compute Reynolds number, RE</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RE=D*v/Nu</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If (RE.LT.1200) then</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 flow is laminar”</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Else if (RE.GT.1200.and.RE.LT.4000) then</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 flow is Translation”</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Else </a:t>
            </a:r>
          </a:p>
        </p:txBody>
      </p:sp>
      <p:sp>
        <p:nvSpPr>
          <p:cNvPr id="5" name="TextBox 4">
            <a:extLst>
              <a:ext uri="{FF2B5EF4-FFF2-40B4-BE49-F238E27FC236}">
                <a16:creationId xmlns:a16="http://schemas.microsoft.com/office/drawing/2014/main" xmlns="" id="{10566273-4B08-4E10-8A76-2E5848434FD8}"/>
              </a:ext>
            </a:extLst>
          </p:cNvPr>
          <p:cNvSpPr txBox="1"/>
          <p:nvPr/>
        </p:nvSpPr>
        <p:spPr>
          <a:xfrm>
            <a:off x="6959279" y="619634"/>
            <a:ext cx="5149768" cy="1270861"/>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 flow is Turbulent”</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if</a:t>
            </a:r>
          </a:p>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program fluid </a:t>
            </a:r>
          </a:p>
        </p:txBody>
      </p:sp>
    </p:spTree>
    <p:extLst>
      <p:ext uri="{BB962C8B-B14F-4D97-AF65-F5344CB8AC3E}">
        <p14:creationId xmlns:p14="http://schemas.microsoft.com/office/powerpoint/2010/main" val="3985088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CF17AD6-80C9-4FDE-98A0-A781406A2B66}"/>
              </a:ext>
            </a:extLst>
          </p:cNvPr>
          <p:cNvSpPr txBox="1"/>
          <p:nvPr/>
        </p:nvSpPr>
        <p:spPr>
          <a:xfrm>
            <a:off x="-92596" y="503206"/>
            <a:ext cx="12014522" cy="865173"/>
          </a:xfrm>
          <a:prstGeom prst="rect">
            <a:avLst/>
          </a:prstGeom>
          <a:noFill/>
        </p:spPr>
        <p:txBody>
          <a:bodyPr wrap="square">
            <a:spAutoFit/>
          </a:bodyPr>
          <a:lstStyle/>
          <a:p>
            <a:pPr marL="228600">
              <a:lnSpc>
                <a:spcPct val="107000"/>
              </a:lnSpc>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Example (4): write a program which reading marks for three examinations and printing the final result?</a:t>
            </a:r>
          </a:p>
        </p:txBody>
      </p:sp>
      <p:sp>
        <p:nvSpPr>
          <p:cNvPr id="5" name="TextBox 4">
            <a:extLst>
              <a:ext uri="{FF2B5EF4-FFF2-40B4-BE49-F238E27FC236}">
                <a16:creationId xmlns:a16="http://schemas.microsoft.com/office/drawing/2014/main" xmlns="" id="{1424F6EB-8C97-41D0-BA39-6C3423060E04}"/>
              </a:ext>
            </a:extLst>
          </p:cNvPr>
          <p:cNvSpPr txBox="1"/>
          <p:nvPr/>
        </p:nvSpPr>
        <p:spPr>
          <a:xfrm>
            <a:off x="1930" y="1683747"/>
            <a:ext cx="6094070" cy="484728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Solution:</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program examination</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 program to read marks for three examinations and printing the final result</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Implicit None</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Real:: X1,X2,X3</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Input X1, X2, X3”</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read*, X1, X2, X3</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If (X1&lt;50.and.X&lt;50.and.X3&lt;50) then</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fail in all”</a:t>
            </a:r>
          </a:p>
        </p:txBody>
      </p:sp>
      <p:sp>
        <p:nvSpPr>
          <p:cNvPr id="7" name="TextBox 6">
            <a:extLst>
              <a:ext uri="{FF2B5EF4-FFF2-40B4-BE49-F238E27FC236}">
                <a16:creationId xmlns:a16="http://schemas.microsoft.com/office/drawing/2014/main" xmlns="" id="{3048C886-7880-4233-B265-38F6D4377CFC}"/>
              </a:ext>
            </a:extLst>
          </p:cNvPr>
          <p:cNvSpPr txBox="1"/>
          <p:nvPr/>
        </p:nvSpPr>
        <p:spPr>
          <a:xfrm>
            <a:off x="6204030" y="1683747"/>
            <a:ext cx="5987970" cy="43495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Else if (X1&lt;50.and.X2&lt;50.or. X1&lt;50.andX3&lt;50.or. X2&lt;50.and.X3&lt;50) then </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fail in two”</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Else if (X1&lt;50.or. X2&lt;50.or.X3&lt;50) then</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fail in one”</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Else </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pass in all”</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if </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program examination</a:t>
            </a:r>
          </a:p>
        </p:txBody>
      </p:sp>
    </p:spTree>
    <p:extLst>
      <p:ext uri="{BB962C8B-B14F-4D97-AF65-F5344CB8AC3E}">
        <p14:creationId xmlns:p14="http://schemas.microsoft.com/office/powerpoint/2010/main" val="2525745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D8B1F07-1444-4A8B-95F1-375DC0AA0B89}"/>
              </a:ext>
            </a:extLst>
          </p:cNvPr>
          <p:cNvSpPr txBox="1"/>
          <p:nvPr/>
        </p:nvSpPr>
        <p:spPr>
          <a:xfrm>
            <a:off x="0" y="544088"/>
            <a:ext cx="12093615" cy="1483035"/>
          </a:xfrm>
          <a:prstGeom prst="rect">
            <a:avLst/>
          </a:prstGeom>
          <a:noFill/>
        </p:spPr>
        <p:txBody>
          <a:bodyPr wrap="square">
            <a:spAutoFit/>
          </a:bodyPr>
          <a:lstStyle/>
          <a:p>
            <a:pPr marL="228600" marR="0">
              <a:lnSpc>
                <a:spcPct val="107000"/>
              </a:lnSpc>
              <a:spcBef>
                <a:spcPts val="0"/>
              </a:spcBef>
              <a:spcAft>
                <a:spcPts val="800"/>
              </a:spcAft>
            </a:pP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Example (5): write a program to compute the value of T from the following equations </a:t>
            </a:r>
          </a:p>
          <a:p>
            <a:pPr marL="228600" marR="0">
              <a:lnSpc>
                <a:spcPct val="107000"/>
              </a:lnSpc>
              <a:spcBef>
                <a:spcPts val="0"/>
              </a:spcBef>
              <a:spcAft>
                <a:spcPts val="800"/>
              </a:spcAft>
            </a:pP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T=a</a:t>
            </a:r>
            <a:r>
              <a:rPr lang="en-US" sz="2400" baseline="30000" dirty="0">
                <a:effectLst/>
                <a:latin typeface="Simplified Arabic" panose="02020603050405020304" pitchFamily="18" charset="-78"/>
                <a:ea typeface="Calibri" panose="020F0502020204030204" pitchFamily="34" charset="0"/>
                <a:cs typeface="Simplified Arabic" panose="02020603050405020304" pitchFamily="18" charset="-78"/>
              </a:rPr>
              <a:t>2</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-2b-5         if a&gt;b</a:t>
            </a:r>
          </a:p>
          <a:p>
            <a:pPr marL="228600" marR="0">
              <a:lnSpc>
                <a:spcPct val="107000"/>
              </a:lnSpc>
              <a:spcBef>
                <a:spcPts val="0"/>
              </a:spcBef>
              <a:spcAft>
                <a:spcPts val="800"/>
              </a:spcAft>
            </a:pP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T=a</a:t>
            </a:r>
            <a:r>
              <a:rPr lang="en-US" sz="2400" baseline="30000" dirty="0">
                <a:effectLst/>
                <a:latin typeface="Simplified Arabic" panose="02020603050405020304" pitchFamily="18" charset="-78"/>
                <a:ea typeface="Calibri" panose="020F0502020204030204" pitchFamily="34" charset="0"/>
                <a:cs typeface="Simplified Arabic" panose="02020603050405020304" pitchFamily="18" charset="-78"/>
              </a:rPr>
              <a:t>3</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-3b+10    other wise</a:t>
            </a:r>
          </a:p>
        </p:txBody>
      </p:sp>
      <p:sp>
        <p:nvSpPr>
          <p:cNvPr id="5" name="TextBox 4">
            <a:extLst>
              <a:ext uri="{FF2B5EF4-FFF2-40B4-BE49-F238E27FC236}">
                <a16:creationId xmlns:a16="http://schemas.microsoft.com/office/drawing/2014/main" xmlns="" id="{5D800D30-9A85-4B82-B1E9-28DE794A67D8}"/>
              </a:ext>
            </a:extLst>
          </p:cNvPr>
          <p:cNvSpPr txBox="1"/>
          <p:nvPr/>
        </p:nvSpPr>
        <p:spPr>
          <a:xfrm>
            <a:off x="117677" y="2107055"/>
            <a:ext cx="6094070" cy="445211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28600">
              <a:lnSpc>
                <a:spcPct val="107000"/>
              </a:lnSpc>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Solution:</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Program 5 </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Implicit None</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Real:: a, b, T</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 input a, b, T”</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Read*, a, b</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If (</a:t>
            </a:r>
            <a:r>
              <a:rPr lang="en-US" sz="2400" dirty="0" err="1">
                <a:effectLst/>
                <a:latin typeface="Calibri" panose="020F0502020204030204" pitchFamily="34" charset="0"/>
                <a:ea typeface="Calibri" panose="020F0502020204030204" pitchFamily="34" charset="0"/>
                <a:cs typeface="Arial" panose="020B0604020202020204" pitchFamily="34" charset="0"/>
              </a:rPr>
              <a:t>a.GT.b</a:t>
            </a:r>
            <a:r>
              <a:rPr lang="en-US" sz="2400" dirty="0">
                <a:effectLst/>
                <a:latin typeface="Calibri" panose="020F0502020204030204" pitchFamily="34" charset="0"/>
                <a:ea typeface="Calibri" panose="020F0502020204030204" pitchFamily="34" charset="0"/>
                <a:cs typeface="Arial" panose="020B0604020202020204" pitchFamily="34" charset="0"/>
              </a:rPr>
              <a:t>) go to 10</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T=a**3-3*b+10</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Go to 20</a:t>
            </a:r>
          </a:p>
        </p:txBody>
      </p:sp>
      <p:sp>
        <p:nvSpPr>
          <p:cNvPr id="7" name="TextBox 6">
            <a:extLst>
              <a:ext uri="{FF2B5EF4-FFF2-40B4-BE49-F238E27FC236}">
                <a16:creationId xmlns:a16="http://schemas.microsoft.com/office/drawing/2014/main" xmlns="" id="{53EB223D-7F61-454B-ACBF-FF59EB3E6E80}"/>
              </a:ext>
            </a:extLst>
          </p:cNvPr>
          <p:cNvSpPr txBox="1"/>
          <p:nvPr/>
        </p:nvSpPr>
        <p:spPr>
          <a:xfrm>
            <a:off x="8037653" y="2056763"/>
            <a:ext cx="4036670" cy="14655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10 T=a**2-2*b-5</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20 print*,”T=”,T</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program 5</a:t>
            </a:r>
          </a:p>
        </p:txBody>
      </p:sp>
    </p:spTree>
    <p:extLst>
      <p:ext uri="{BB962C8B-B14F-4D97-AF65-F5344CB8AC3E}">
        <p14:creationId xmlns:p14="http://schemas.microsoft.com/office/powerpoint/2010/main" val="52939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296347F-CC03-4834-8F0C-E9962236D001}"/>
              </a:ext>
            </a:extLst>
          </p:cNvPr>
          <p:cNvSpPr txBox="1"/>
          <p:nvPr/>
        </p:nvSpPr>
        <p:spPr>
          <a:xfrm>
            <a:off x="1930" y="570365"/>
            <a:ext cx="6094070" cy="470000"/>
          </a:xfrm>
          <a:prstGeom prst="rect">
            <a:avLst/>
          </a:prstGeom>
          <a:noFill/>
        </p:spPr>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HomeWorks </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xmlns="" id="{39248496-23E6-4588-ADF5-926BCEFDC122}"/>
                  </a:ext>
                </a:extLst>
              </p:cNvPr>
              <p:cNvSpPr txBox="1"/>
              <p:nvPr/>
            </p:nvSpPr>
            <p:spPr>
              <a:xfrm>
                <a:off x="-1" y="1177721"/>
                <a:ext cx="9225023" cy="1862754"/>
              </a:xfrm>
              <a:prstGeom prst="rect">
                <a:avLst/>
              </a:prstGeom>
              <a:noFill/>
            </p:spPr>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Q1: write program to compute the value of Y from the two equations below?</a:t>
                </a:r>
              </a:p>
              <a:p>
                <a:pPr marL="228600" marR="0">
                  <a:lnSpc>
                    <a:spcPct val="107000"/>
                  </a:lnSpc>
                  <a:spcBef>
                    <a:spcPts val="0"/>
                  </a:spcBef>
                  <a:spcAft>
                    <a:spcPts val="800"/>
                  </a:spcAft>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Calibri" panose="020F0502020204030204" pitchFamily="34" charset="0"/>
                          <a:cs typeface="Arial" panose="020B0604020202020204" pitchFamily="34" charset="0"/>
                        </a:rPr>
                        <m:t>𝑌</m:t>
                      </m:r>
                      <m:r>
                        <a:rPr lang="en-US" sz="2400" i="1">
                          <a:effectLst/>
                          <a:latin typeface="Cambria Math" panose="02040503050406030204" pitchFamily="18" charset="0"/>
                          <a:ea typeface="Calibri" panose="020F0502020204030204" pitchFamily="34" charset="0"/>
                          <a:cs typeface="Arial" panose="020B0604020202020204" pitchFamily="34" charset="0"/>
                        </a:rPr>
                        <m:t>=</m:t>
                      </m:r>
                      <m:sSup>
                        <m:sSupPr>
                          <m:ctrlPr>
                            <a:rPr lang="en-US" sz="2400" i="1">
                              <a:effectLst/>
                              <a:latin typeface="Cambria Math"/>
                              <a:ea typeface="Calibri" panose="020F0502020204030204" pitchFamily="34" charset="0"/>
                              <a:cs typeface="Arial" panose="020B0604020202020204" pitchFamily="34" charset="0"/>
                            </a:rPr>
                          </m:ctrlPr>
                        </m:sSupPr>
                        <m:e>
                          <m:r>
                            <a:rPr lang="en-US" sz="2400" i="1">
                              <a:effectLst/>
                              <a:latin typeface="Cambria Math" panose="02040503050406030204" pitchFamily="18" charset="0"/>
                              <a:ea typeface="Calibri" panose="020F0502020204030204" pitchFamily="34" charset="0"/>
                              <a:cs typeface="Arial" panose="020B0604020202020204" pitchFamily="34" charset="0"/>
                            </a:rPr>
                            <m:t>𝑥</m:t>
                          </m:r>
                        </m:e>
                        <m:sup>
                          <m:r>
                            <a:rPr lang="en-US" sz="2400" i="1">
                              <a:effectLst/>
                              <a:latin typeface="Cambria Math" panose="02040503050406030204" pitchFamily="18" charset="0"/>
                              <a:ea typeface="Calibri" panose="020F0502020204030204" pitchFamily="34" charset="0"/>
                              <a:cs typeface="Arial" panose="020B0604020202020204" pitchFamily="34" charset="0"/>
                            </a:rPr>
                            <m:t>3</m:t>
                          </m:r>
                        </m:sup>
                      </m:sSup>
                      <m:r>
                        <a:rPr lang="en-US" sz="2400" i="1">
                          <a:effectLst/>
                          <a:latin typeface="Cambria Math" panose="02040503050406030204" pitchFamily="18" charset="0"/>
                          <a:ea typeface="Calibri" panose="020F0502020204030204" pitchFamily="34" charset="0"/>
                          <a:cs typeface="Arial" panose="020B0604020202020204" pitchFamily="34" charset="0"/>
                        </a:rPr>
                        <m:t>−</m:t>
                      </m:r>
                      <m:func>
                        <m:funcPr>
                          <m:ctrlPr>
                            <a:rPr lang="en-US" sz="2400" i="1">
                              <a:effectLst/>
                              <a:latin typeface="Cambria Math"/>
                              <a:ea typeface="Calibri" panose="020F0502020204030204" pitchFamily="34" charset="0"/>
                              <a:cs typeface="Arial" panose="020B0604020202020204" pitchFamily="34" charset="0"/>
                            </a:rPr>
                          </m:ctrlPr>
                        </m:funcPr>
                        <m:fName>
                          <m:r>
                            <m:rPr>
                              <m:sty m:val="p"/>
                            </m:rPr>
                            <a:rPr lang="en-US" sz="2400">
                              <a:effectLst/>
                              <a:latin typeface="Cambria Math" panose="02040503050406030204" pitchFamily="18" charset="0"/>
                              <a:ea typeface="Calibri" panose="020F0502020204030204" pitchFamily="34" charset="0"/>
                              <a:cs typeface="Arial" panose="020B0604020202020204" pitchFamily="34" charset="0"/>
                            </a:rPr>
                            <m:t>sin</m:t>
                          </m:r>
                        </m:fName>
                        <m:e>
                          <m:d>
                            <m:dPr>
                              <m:ctrlPr>
                                <a:rPr lang="en-US" sz="2400" i="1">
                                  <a:effectLst/>
                                  <a:latin typeface="Cambria Math"/>
                                  <a:ea typeface="Calibri" panose="020F0502020204030204" pitchFamily="34" charset="0"/>
                                  <a:cs typeface="Arial" panose="020B0604020202020204" pitchFamily="34" charset="0"/>
                                </a:rPr>
                              </m:ctrlPr>
                            </m:dPr>
                            <m:e>
                              <m:r>
                                <a:rPr lang="en-US" sz="2400" i="1">
                                  <a:effectLst/>
                                  <a:latin typeface="Cambria Math" panose="02040503050406030204" pitchFamily="18" charset="0"/>
                                  <a:ea typeface="Calibri" panose="020F0502020204030204" pitchFamily="34" charset="0"/>
                                  <a:cs typeface="Arial" panose="020B0604020202020204" pitchFamily="34" charset="0"/>
                                </a:rPr>
                                <m:t>𝑍</m:t>
                              </m:r>
                            </m:e>
                          </m:d>
                        </m:e>
                      </m:func>
                      <m:r>
                        <a:rPr lang="en-US" sz="2400" i="1">
                          <a:effectLst/>
                          <a:latin typeface="Cambria Math" panose="02040503050406030204" pitchFamily="18" charset="0"/>
                          <a:ea typeface="Calibri" panose="020F0502020204030204" pitchFamily="34" charset="0"/>
                          <a:cs typeface="Arial" panose="020B0604020202020204" pitchFamily="34" charset="0"/>
                        </a:rPr>
                        <m:t>−</m:t>
                      </m:r>
                      <m:func>
                        <m:funcPr>
                          <m:ctrlPr>
                            <a:rPr lang="en-US" sz="2400" i="1">
                              <a:effectLst/>
                              <a:latin typeface="Cambria Math"/>
                              <a:ea typeface="Calibri" panose="020F0502020204030204" pitchFamily="34" charset="0"/>
                              <a:cs typeface="Arial" panose="020B0604020202020204" pitchFamily="34" charset="0"/>
                            </a:rPr>
                          </m:ctrlPr>
                        </m:funcPr>
                        <m:fName>
                          <m:r>
                            <m:rPr>
                              <m:sty m:val="p"/>
                            </m:rPr>
                            <a:rPr lang="en-US" sz="2400">
                              <a:effectLst/>
                              <a:latin typeface="Cambria Math" panose="02040503050406030204" pitchFamily="18" charset="0"/>
                              <a:ea typeface="Calibri" panose="020F0502020204030204" pitchFamily="34" charset="0"/>
                              <a:cs typeface="Arial" panose="020B0604020202020204" pitchFamily="34" charset="0"/>
                            </a:rPr>
                            <m:t>ln</m:t>
                          </m:r>
                        </m:fName>
                        <m:e>
                          <m:d>
                            <m:dPr>
                              <m:ctrlPr>
                                <a:rPr lang="en-US" sz="2400" i="1">
                                  <a:effectLst/>
                                  <a:latin typeface="Cambria Math"/>
                                  <a:ea typeface="Calibri" panose="020F0502020204030204" pitchFamily="34" charset="0"/>
                                  <a:cs typeface="Arial" panose="020B0604020202020204" pitchFamily="34" charset="0"/>
                                </a:rPr>
                              </m:ctrlPr>
                            </m:dPr>
                            <m:e>
                              <m:r>
                                <a:rPr lang="en-US" sz="2400" i="1">
                                  <a:effectLst/>
                                  <a:latin typeface="Cambria Math" panose="02040503050406030204" pitchFamily="18" charset="0"/>
                                  <a:ea typeface="Calibri" panose="020F0502020204030204" pitchFamily="34" charset="0"/>
                                  <a:cs typeface="Arial" panose="020B0604020202020204" pitchFamily="34" charset="0"/>
                                </a:rPr>
                                <m:t>𝑥</m:t>
                              </m:r>
                            </m:e>
                          </m:d>
                        </m:e>
                      </m:func>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5</m:t>
                      </m:r>
                      <m:rad>
                        <m:radPr>
                          <m:degHide m:val="on"/>
                          <m:ctrlPr>
                            <a:rPr lang="en-US" sz="2400" i="1">
                              <a:effectLst/>
                              <a:latin typeface="Cambria Math"/>
                              <a:ea typeface="Calibri" panose="020F0502020204030204" pitchFamily="34" charset="0"/>
                              <a:cs typeface="Arial" panose="020B0604020202020204" pitchFamily="34" charset="0"/>
                            </a:rPr>
                          </m:ctrlPr>
                        </m:radPr>
                        <m:deg/>
                        <m:e>
                          <m:r>
                            <a:rPr lang="en-US" sz="2400" i="1">
                              <a:effectLst/>
                              <a:latin typeface="Cambria Math" panose="02040503050406030204" pitchFamily="18" charset="0"/>
                              <a:ea typeface="Calibri" panose="020F0502020204030204" pitchFamily="34" charset="0"/>
                              <a:cs typeface="Arial" panose="020B0604020202020204" pitchFamily="34" charset="0"/>
                            </a:rPr>
                            <m:t>𝑥</m:t>
                          </m:r>
                          <m:r>
                            <a:rPr lang="en-US" sz="2400" i="1">
                              <a:effectLst/>
                              <a:latin typeface="Cambria Math" panose="02040503050406030204" pitchFamily="18" charset="0"/>
                              <a:ea typeface="Calibri" panose="020F0502020204030204" pitchFamily="34" charset="0"/>
                              <a:cs typeface="Arial" panose="020B0604020202020204" pitchFamily="34" charset="0"/>
                            </a:rPr>
                            <m:t> </m:t>
                          </m:r>
                        </m:e>
                      </m:rad>
                      <m:r>
                        <a:rPr lang="en-US" sz="2400" i="1">
                          <a:effectLst/>
                          <a:latin typeface="Cambria Math" panose="02040503050406030204" pitchFamily="18" charset="0"/>
                          <a:ea typeface="Calibri" panose="020F0502020204030204" pitchFamily="34" charset="0"/>
                          <a:cs typeface="Arial" panose="020B0604020202020204" pitchFamily="34" charset="0"/>
                        </a:rPr>
                        <m:t>                                              </m:t>
                      </m:r>
                      <m:r>
                        <a:rPr lang="en-US" sz="2400" i="1">
                          <a:effectLst/>
                          <a:latin typeface="Cambria Math" panose="02040503050406030204" pitchFamily="18" charset="0"/>
                          <a:ea typeface="Calibri" panose="020F0502020204030204" pitchFamily="34" charset="0"/>
                          <a:cs typeface="Arial" panose="020B0604020202020204" pitchFamily="34" charset="0"/>
                        </a:rPr>
                        <m:t>𝑖𝑓</m:t>
                      </m:r>
                      <m:r>
                        <a:rPr lang="en-US" sz="2400" i="1">
                          <a:effectLst/>
                          <a:latin typeface="Cambria Math" panose="02040503050406030204" pitchFamily="18" charset="0"/>
                          <a:ea typeface="Calibri" panose="020F0502020204030204" pitchFamily="34" charset="0"/>
                          <a:cs typeface="Arial" panose="020B0604020202020204" pitchFamily="34" charset="0"/>
                        </a:rPr>
                        <m:t> </m:t>
                      </m:r>
                      <m:r>
                        <a:rPr lang="en-US" sz="2400" i="1">
                          <a:effectLst/>
                          <a:latin typeface="Cambria Math" panose="02040503050406030204" pitchFamily="18" charset="0"/>
                          <a:ea typeface="Calibri" panose="020F0502020204030204" pitchFamily="34" charset="0"/>
                          <a:cs typeface="Arial" panose="020B0604020202020204" pitchFamily="34" charset="0"/>
                        </a:rPr>
                        <m:t>𝑥</m:t>
                      </m:r>
                      <m:r>
                        <a:rPr lang="en-US" sz="2400" i="1">
                          <a:effectLst/>
                          <a:latin typeface="Cambria Math" panose="02040503050406030204" pitchFamily="18" charset="0"/>
                          <a:ea typeface="Calibri" panose="020F0502020204030204" pitchFamily="34" charset="0"/>
                          <a:cs typeface="Arial" panose="020B0604020202020204" pitchFamily="34" charset="0"/>
                        </a:rPr>
                        <m:t>&gt;</m:t>
                      </m:r>
                      <m:r>
                        <a:rPr lang="en-US" sz="2400" i="1">
                          <a:effectLst/>
                          <a:latin typeface="Cambria Math" panose="02040503050406030204" pitchFamily="18" charset="0"/>
                          <a:ea typeface="Calibri" panose="020F0502020204030204" pitchFamily="34" charset="0"/>
                          <a:cs typeface="Arial" panose="020B0604020202020204" pitchFamily="34" charset="0"/>
                        </a:rPr>
                        <m:t>0</m:t>
                      </m:r>
                    </m:oMath>
                  </m:oMathPara>
                </a14:m>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228600" marR="0">
                  <a:lnSpc>
                    <a:spcPct val="107000"/>
                  </a:lnSpc>
                  <a:spcBef>
                    <a:spcPts val="0"/>
                  </a:spcBef>
                  <a:spcAft>
                    <a:spcPts val="800"/>
                  </a:spcAft>
                </a:pPr>
                <a14:m>
                  <m:oMath xmlns:m="http://schemas.openxmlformats.org/officeDocument/2006/math">
                    <m:r>
                      <a:rPr lang="en-US" sz="2400" i="1">
                        <a:effectLst/>
                        <a:latin typeface="Cambria Math" panose="02040503050406030204" pitchFamily="18" charset="0"/>
                        <a:ea typeface="Calibri" panose="020F0502020204030204" pitchFamily="34" charset="0"/>
                        <a:cs typeface="Arial" panose="020B0604020202020204" pitchFamily="34" charset="0"/>
                      </a:rPr>
                      <m:t>𝑌</m:t>
                    </m:r>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2</m:t>
                    </m:r>
                    <m:sSup>
                      <m:sSupPr>
                        <m:ctrlPr>
                          <a:rPr lang="en-US" sz="2400" i="1">
                            <a:effectLst/>
                            <a:latin typeface="Cambria Math"/>
                            <a:ea typeface="Calibri" panose="020F0502020204030204" pitchFamily="34" charset="0"/>
                            <a:cs typeface="Arial" panose="020B0604020202020204" pitchFamily="34" charset="0"/>
                          </a:rPr>
                        </m:ctrlPr>
                      </m:sSupPr>
                      <m:e>
                        <m:r>
                          <a:rPr lang="en-US" sz="2400" i="1">
                            <a:effectLst/>
                            <a:latin typeface="Cambria Math" panose="02040503050406030204" pitchFamily="18" charset="0"/>
                            <a:ea typeface="Calibri" panose="020F0502020204030204" pitchFamily="34" charset="0"/>
                            <a:cs typeface="Arial" panose="020B0604020202020204" pitchFamily="34" charset="0"/>
                          </a:rPr>
                          <m:t>𝑥</m:t>
                        </m:r>
                      </m:e>
                      <m:sup>
                        <m:r>
                          <a:rPr lang="en-US" sz="2400" i="1">
                            <a:effectLst/>
                            <a:latin typeface="Cambria Math" panose="02040503050406030204" pitchFamily="18" charset="0"/>
                            <a:ea typeface="Calibri" panose="020F0502020204030204" pitchFamily="34" charset="0"/>
                            <a:cs typeface="Arial" panose="020B0604020202020204" pitchFamily="34" charset="0"/>
                          </a:rPr>
                          <m:t>4</m:t>
                        </m:r>
                      </m:sup>
                    </m:sSup>
                    <m:r>
                      <a:rPr lang="en-US" sz="2400" i="1">
                        <a:effectLst/>
                        <a:latin typeface="Cambria Math" panose="02040503050406030204" pitchFamily="18" charset="0"/>
                        <a:ea typeface="Calibri" panose="020F0502020204030204" pitchFamily="34" charset="0"/>
                        <a:cs typeface="Arial" panose="020B0604020202020204" pitchFamily="34" charset="0"/>
                      </a:rPr>
                      <m:t>−</m:t>
                    </m:r>
                    <m:sSup>
                      <m:sSupPr>
                        <m:ctrlPr>
                          <a:rPr lang="en-US" sz="2400" i="1">
                            <a:effectLst/>
                            <a:latin typeface="Cambria Math"/>
                            <a:ea typeface="Calibri" panose="020F0502020204030204" pitchFamily="34" charset="0"/>
                            <a:cs typeface="Arial" panose="020B0604020202020204" pitchFamily="34" charset="0"/>
                          </a:rPr>
                        </m:ctrlPr>
                      </m:sSupPr>
                      <m:e>
                        <m:r>
                          <a:rPr lang="en-US" sz="2400" i="1">
                            <a:effectLst/>
                            <a:latin typeface="Cambria Math" panose="02040503050406030204" pitchFamily="18" charset="0"/>
                            <a:ea typeface="Calibri" panose="020F0502020204030204" pitchFamily="34" charset="0"/>
                            <a:cs typeface="Arial" panose="020B0604020202020204" pitchFamily="34" charset="0"/>
                          </a:rPr>
                          <m:t>𝑡𝑎𝑛</m:t>
                        </m:r>
                      </m:e>
                      <m:sup>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1</m:t>
                        </m:r>
                      </m:sup>
                    </m:sSup>
                    <m:d>
                      <m:dPr>
                        <m:ctrlPr>
                          <a:rPr lang="en-US" sz="2400" i="1">
                            <a:effectLst/>
                            <a:latin typeface="Cambria Math"/>
                            <a:ea typeface="Calibri" panose="020F0502020204030204" pitchFamily="34" charset="0"/>
                            <a:cs typeface="Arial" panose="020B0604020202020204" pitchFamily="34" charset="0"/>
                          </a:rPr>
                        </m:ctrlPr>
                      </m:dPr>
                      <m:e>
                        <m:r>
                          <a:rPr lang="en-US" sz="2400" i="1">
                            <a:effectLst/>
                            <a:latin typeface="Cambria Math" panose="02040503050406030204" pitchFamily="18" charset="0"/>
                            <a:ea typeface="Calibri" panose="020F0502020204030204" pitchFamily="34" charset="0"/>
                            <a:cs typeface="Arial" panose="020B0604020202020204" pitchFamily="34" charset="0"/>
                          </a:rPr>
                          <m:t>𝑧</m:t>
                        </m:r>
                      </m:e>
                    </m:d>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2</m:t>
                    </m:r>
                    <m:d>
                      <m:dPr>
                        <m:begChr m:val="|"/>
                        <m:endChr m:val="|"/>
                        <m:ctrlPr>
                          <a:rPr lang="en-US" sz="2400" i="1">
                            <a:effectLst/>
                            <a:latin typeface="Cambria Math"/>
                            <a:ea typeface="Calibri" panose="020F0502020204030204" pitchFamily="34" charset="0"/>
                            <a:cs typeface="Arial" panose="020B0604020202020204" pitchFamily="34" charset="0"/>
                          </a:rPr>
                        </m:ctrlPr>
                      </m:dPr>
                      <m:e>
                        <m:r>
                          <a:rPr lang="en-US" sz="2400" i="1">
                            <a:effectLst/>
                            <a:latin typeface="Cambria Math" panose="02040503050406030204" pitchFamily="18" charset="0"/>
                            <a:ea typeface="Calibri" panose="020F0502020204030204" pitchFamily="34" charset="0"/>
                            <a:cs typeface="Arial" panose="020B0604020202020204" pitchFamily="34" charset="0"/>
                          </a:rPr>
                          <m:t>𝑥</m:t>
                        </m:r>
                      </m:e>
                    </m:d>
                  </m:oMath>
                </a14:m>
                <a:r>
                  <a:rPr lang="en-US" sz="2400" dirty="0">
                    <a:effectLst/>
                    <a:latin typeface="Calibri" panose="020F0502020204030204" pitchFamily="34" charset="0"/>
                    <a:ea typeface="Calibri" panose="020F0502020204030204" pitchFamily="34" charset="0"/>
                    <a:cs typeface="Arial" panose="020B0604020202020204" pitchFamily="34" charset="0"/>
                  </a:rPr>
                  <a:t>                                                    otherwise</a:t>
                </a:r>
              </a:p>
            </p:txBody>
          </p:sp>
        </mc:Choice>
        <mc:Fallback xmlns="">
          <p:sp>
            <p:nvSpPr>
              <p:cNvPr id="5" name="TextBox 4">
                <a:extLst>
                  <a:ext uri="{FF2B5EF4-FFF2-40B4-BE49-F238E27FC236}">
                    <a16:creationId xmlns:a16="http://schemas.microsoft.com/office/drawing/2014/main" id="{39248496-23E6-4588-ADF5-926BCEFDC122}"/>
                  </a:ext>
                </a:extLst>
              </p:cNvPr>
              <p:cNvSpPr txBox="1">
                <a:spLocks noRot="1" noChangeAspect="1" noMove="1" noResize="1" noEditPoints="1" noAdjustHandles="1" noChangeArrowheads="1" noChangeShapeType="1" noTextEdit="1"/>
              </p:cNvSpPr>
              <p:nvPr/>
            </p:nvSpPr>
            <p:spPr>
              <a:xfrm>
                <a:off x="-1" y="1177721"/>
                <a:ext cx="9225023" cy="1862754"/>
              </a:xfrm>
              <a:prstGeom prst="rect">
                <a:avLst/>
              </a:prstGeom>
              <a:blipFill>
                <a:blip r:embed="rId2"/>
                <a:stretch>
                  <a:fillRect t="-2288" b="-6536"/>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xmlns="" id="{137351B4-579E-412D-A390-A6380D0F1CEA}"/>
                  </a:ext>
                </a:extLst>
              </p:cNvPr>
              <p:cNvSpPr txBox="1"/>
              <p:nvPr/>
            </p:nvSpPr>
            <p:spPr>
              <a:xfrm>
                <a:off x="-1" y="3817526"/>
                <a:ext cx="12192001" cy="2431371"/>
              </a:xfrm>
              <a:prstGeom prst="rect">
                <a:avLst/>
              </a:prstGeom>
              <a:noFill/>
            </p:spPr>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Q2: write program to read in the value of a, b, c then compute the root values (X) of the equations:</a:t>
                </a:r>
              </a:p>
              <a:p>
                <a:pPr marL="228600" marR="0">
                  <a:lnSpc>
                    <a:spcPct val="107000"/>
                  </a:lnSpc>
                  <a:spcBef>
                    <a:spcPts val="0"/>
                  </a:spcBef>
                  <a:spcAft>
                    <a:spcPts val="800"/>
                  </a:spcAft>
                </a:pPr>
                <a14:m>
                  <m:oMathPara xmlns:m="http://schemas.openxmlformats.org/officeDocument/2006/math">
                    <m:oMathParaPr>
                      <m:jc m:val="left"/>
                    </m:oMathParaPr>
                    <m:oMath xmlns:m="http://schemas.openxmlformats.org/officeDocument/2006/math">
                      <m:r>
                        <a:rPr lang="en-US" sz="2400" i="1">
                          <a:effectLst/>
                          <a:latin typeface="Cambria Math" panose="02040503050406030204" pitchFamily="18" charset="0"/>
                          <a:ea typeface="Calibri" panose="020F0502020204030204" pitchFamily="34" charset="0"/>
                          <a:cs typeface="Arial" panose="020B0604020202020204" pitchFamily="34" charset="0"/>
                        </a:rPr>
                        <m:t>𝑎</m:t>
                      </m:r>
                      <m:sSup>
                        <m:sSupPr>
                          <m:ctrlPr>
                            <a:rPr lang="en-US" sz="2400" i="1">
                              <a:effectLst/>
                              <a:latin typeface="Cambria Math"/>
                              <a:ea typeface="Calibri" panose="020F0502020204030204" pitchFamily="34" charset="0"/>
                              <a:cs typeface="Arial" panose="020B0604020202020204" pitchFamily="34" charset="0"/>
                            </a:rPr>
                          </m:ctrlPr>
                        </m:sSupPr>
                        <m:e>
                          <m:r>
                            <a:rPr lang="en-US" sz="2400" i="1">
                              <a:effectLst/>
                              <a:latin typeface="Cambria Math" panose="02040503050406030204" pitchFamily="18" charset="0"/>
                              <a:ea typeface="Calibri" panose="020F0502020204030204" pitchFamily="34" charset="0"/>
                              <a:cs typeface="Arial" panose="020B0604020202020204" pitchFamily="34" charset="0"/>
                            </a:rPr>
                            <m:t>𝑥</m:t>
                          </m:r>
                        </m:e>
                        <m:sup>
                          <m:r>
                            <a:rPr lang="en-US" sz="2400" i="1">
                              <a:effectLst/>
                              <a:latin typeface="Cambria Math" panose="02040503050406030204" pitchFamily="18" charset="0"/>
                              <a:ea typeface="Calibri" panose="020F0502020204030204" pitchFamily="34" charset="0"/>
                              <a:cs typeface="Arial" panose="020B0604020202020204" pitchFamily="34" charset="0"/>
                            </a:rPr>
                            <m:t>2</m:t>
                          </m:r>
                        </m:sup>
                      </m:sSup>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𝑏𝑥</m:t>
                      </m:r>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𝑐</m:t>
                      </m:r>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0</m:t>
                      </m:r>
                    </m:oMath>
                  </m:oMathPara>
                </a14:m>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228600" marR="0">
                  <a:lnSpc>
                    <a:spcPct val="107000"/>
                  </a:lnSpc>
                  <a:spcBef>
                    <a:spcPts val="0"/>
                  </a:spcBef>
                  <a:spcAft>
                    <a:spcPts val="800"/>
                  </a:spcAft>
                </a:pPr>
                <a14:m>
                  <m:oMathPara xmlns:m="http://schemas.openxmlformats.org/officeDocument/2006/math">
                    <m:oMathParaPr>
                      <m:jc m:val="left"/>
                    </m:oMathParaPr>
                    <m:oMath xmlns:m="http://schemas.openxmlformats.org/officeDocument/2006/math">
                      <m:r>
                        <a:rPr lang="en-US" sz="2400" i="1">
                          <a:effectLst/>
                          <a:latin typeface="Cambria Math" panose="02040503050406030204" pitchFamily="18" charset="0"/>
                          <a:ea typeface="Calibri" panose="020F0502020204030204" pitchFamily="34" charset="0"/>
                          <a:cs typeface="Arial" panose="020B0604020202020204" pitchFamily="34" charset="0"/>
                        </a:rPr>
                        <m:t>𝑥</m:t>
                      </m:r>
                      <m:r>
                        <a:rPr lang="en-US" sz="2400" i="1">
                          <a:effectLst/>
                          <a:latin typeface="Cambria Math" panose="02040503050406030204" pitchFamily="18" charset="0"/>
                          <a:ea typeface="Calibri" panose="020F0502020204030204" pitchFamily="34" charset="0"/>
                          <a:cs typeface="Arial" panose="020B0604020202020204" pitchFamily="34" charset="0"/>
                        </a:rPr>
                        <m:t>=</m:t>
                      </m:r>
                      <m:f>
                        <m:fPr>
                          <m:ctrlPr>
                            <a:rPr lang="en-US" sz="2400" i="1">
                              <a:effectLst/>
                              <a:latin typeface="Cambria Math"/>
                              <a:ea typeface="Calibri" panose="020F0502020204030204" pitchFamily="34" charset="0"/>
                              <a:cs typeface="Arial" panose="020B0604020202020204" pitchFamily="34" charset="0"/>
                            </a:rPr>
                          </m:ctrlPr>
                        </m:fPr>
                        <m:num>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𝑏</m:t>
                          </m:r>
                          <m:r>
                            <a:rPr lang="en-US" sz="2400" i="1">
                              <a:effectLst/>
                              <a:latin typeface="Cambria Math" panose="02040503050406030204" pitchFamily="18" charset="0"/>
                              <a:ea typeface="Calibri" panose="020F0502020204030204" pitchFamily="34" charset="0"/>
                              <a:cs typeface="Arial" panose="020B0604020202020204" pitchFamily="34" charset="0"/>
                            </a:rPr>
                            <m:t>∓</m:t>
                          </m:r>
                          <m:rad>
                            <m:radPr>
                              <m:degHide m:val="on"/>
                              <m:ctrlPr>
                                <a:rPr lang="en-US" sz="2400" i="1">
                                  <a:effectLst/>
                                  <a:latin typeface="Cambria Math"/>
                                  <a:ea typeface="Calibri" panose="020F0502020204030204" pitchFamily="34" charset="0"/>
                                  <a:cs typeface="Arial" panose="020B0604020202020204" pitchFamily="34" charset="0"/>
                                </a:rPr>
                              </m:ctrlPr>
                            </m:radPr>
                            <m:deg/>
                            <m:e>
                              <m:sSup>
                                <m:sSupPr>
                                  <m:ctrlPr>
                                    <a:rPr lang="en-US" sz="2400" i="1">
                                      <a:effectLst/>
                                      <a:latin typeface="Cambria Math"/>
                                      <a:ea typeface="Calibri" panose="020F0502020204030204" pitchFamily="34" charset="0"/>
                                      <a:cs typeface="Arial" panose="020B0604020202020204" pitchFamily="34" charset="0"/>
                                    </a:rPr>
                                  </m:ctrlPr>
                                </m:sSupPr>
                                <m:e>
                                  <m:r>
                                    <a:rPr lang="en-US" sz="2400" i="1">
                                      <a:effectLst/>
                                      <a:latin typeface="Cambria Math" panose="02040503050406030204" pitchFamily="18" charset="0"/>
                                      <a:ea typeface="Calibri" panose="020F0502020204030204" pitchFamily="34" charset="0"/>
                                      <a:cs typeface="Arial" panose="020B0604020202020204" pitchFamily="34" charset="0"/>
                                    </a:rPr>
                                    <m:t>𝑏</m:t>
                                  </m:r>
                                </m:e>
                                <m:sup>
                                  <m:r>
                                    <a:rPr lang="en-US" sz="2400" i="1">
                                      <a:effectLst/>
                                      <a:latin typeface="Cambria Math" panose="02040503050406030204" pitchFamily="18" charset="0"/>
                                      <a:ea typeface="Calibri" panose="020F0502020204030204" pitchFamily="34" charset="0"/>
                                      <a:cs typeface="Arial" panose="020B0604020202020204" pitchFamily="34" charset="0"/>
                                    </a:rPr>
                                    <m:t>2</m:t>
                                  </m:r>
                                </m:sup>
                              </m:sSup>
                              <m:r>
                                <a:rPr lang="en-US" sz="2400" i="1">
                                  <a:effectLst/>
                                  <a:latin typeface="Cambria Math" panose="02040503050406030204" pitchFamily="18" charset="0"/>
                                  <a:ea typeface="Calibri" panose="020F0502020204030204" pitchFamily="34" charset="0"/>
                                  <a:cs typeface="Arial" panose="020B0604020202020204" pitchFamily="34" charset="0"/>
                                </a:rPr>
                                <m:t>−</m:t>
                              </m:r>
                              <m:r>
                                <a:rPr lang="en-US" sz="2400" i="1">
                                  <a:effectLst/>
                                  <a:latin typeface="Cambria Math" panose="02040503050406030204" pitchFamily="18" charset="0"/>
                                  <a:ea typeface="Calibri" panose="020F0502020204030204" pitchFamily="34" charset="0"/>
                                  <a:cs typeface="Arial" panose="020B0604020202020204" pitchFamily="34" charset="0"/>
                                </a:rPr>
                                <m:t>4</m:t>
                              </m:r>
                              <m:r>
                                <a:rPr lang="en-US" sz="2400" i="1">
                                  <a:effectLst/>
                                  <a:latin typeface="Cambria Math" panose="02040503050406030204" pitchFamily="18" charset="0"/>
                                  <a:ea typeface="Calibri" panose="020F0502020204030204" pitchFamily="34" charset="0"/>
                                  <a:cs typeface="Arial" panose="020B0604020202020204" pitchFamily="34" charset="0"/>
                                </a:rPr>
                                <m:t>𝑎𝑐</m:t>
                              </m:r>
                            </m:e>
                          </m:rad>
                        </m:num>
                        <m:den>
                          <m:r>
                            <a:rPr lang="en-US" sz="2400" i="1">
                              <a:effectLst/>
                              <a:latin typeface="Cambria Math" panose="02040503050406030204" pitchFamily="18" charset="0"/>
                              <a:ea typeface="Calibri" panose="020F0502020204030204" pitchFamily="34" charset="0"/>
                              <a:cs typeface="Arial" panose="020B0604020202020204" pitchFamily="34" charset="0"/>
                            </a:rPr>
                            <m:t>2</m:t>
                          </m:r>
                          <m:r>
                            <a:rPr lang="en-US" sz="2400" i="1">
                              <a:effectLst/>
                              <a:latin typeface="Cambria Math" panose="02040503050406030204" pitchFamily="18" charset="0"/>
                              <a:ea typeface="Calibri" panose="020F0502020204030204" pitchFamily="34" charset="0"/>
                              <a:cs typeface="Arial" panose="020B0604020202020204" pitchFamily="34" charset="0"/>
                            </a:rPr>
                            <m:t>𝑎</m:t>
                          </m:r>
                        </m:den>
                      </m:f>
                    </m:oMath>
                  </m:oMathPara>
                </a14:m>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7" name="TextBox 6">
                <a:extLst>
                  <a:ext uri="{FF2B5EF4-FFF2-40B4-BE49-F238E27FC236}">
                    <a16:creationId xmlns:a16="http://schemas.microsoft.com/office/drawing/2014/main" id="{137351B4-579E-412D-A390-A6380D0F1CEA}"/>
                  </a:ext>
                </a:extLst>
              </p:cNvPr>
              <p:cNvSpPr txBox="1">
                <a:spLocks noRot="1" noChangeAspect="1" noMove="1" noResize="1" noEditPoints="1" noAdjustHandles="1" noChangeArrowheads="1" noChangeShapeType="1" noTextEdit="1"/>
              </p:cNvSpPr>
              <p:nvPr/>
            </p:nvSpPr>
            <p:spPr>
              <a:xfrm>
                <a:off x="-1" y="3817526"/>
                <a:ext cx="12192001" cy="2431371"/>
              </a:xfrm>
              <a:prstGeom prst="rect">
                <a:avLst/>
              </a:prstGeom>
              <a:blipFill>
                <a:blip r:embed="rId3"/>
                <a:stretch>
                  <a:fillRect t="-1754"/>
                </a:stretch>
              </a:blipFill>
            </p:spPr>
            <p:txBody>
              <a:bodyPr/>
              <a:lstStyle/>
              <a:p>
                <a:r>
                  <a:rPr lang="ar-IQ">
                    <a:noFill/>
                  </a:rPr>
                  <a:t> </a:t>
                </a:r>
              </a:p>
            </p:txBody>
          </p:sp>
        </mc:Fallback>
      </mc:AlternateContent>
    </p:spTree>
    <p:extLst>
      <p:ext uri="{BB962C8B-B14F-4D97-AF65-F5344CB8AC3E}">
        <p14:creationId xmlns:p14="http://schemas.microsoft.com/office/powerpoint/2010/main" val="3079346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38FDC42-2FF9-40C8-8213-6BAE0531AD7D}"/>
              </a:ext>
            </a:extLst>
          </p:cNvPr>
          <p:cNvSpPr txBox="1"/>
          <p:nvPr/>
        </p:nvSpPr>
        <p:spPr>
          <a:xfrm>
            <a:off x="0" y="619696"/>
            <a:ext cx="12192000" cy="2461058"/>
          </a:xfrm>
          <a:prstGeom prst="rect">
            <a:avLst/>
          </a:prstGeom>
          <a:noFill/>
        </p:spPr>
        <p:txBody>
          <a:bodyPr wrap="square">
            <a:spAutoFit/>
          </a:bodyPr>
          <a:lstStyle/>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Q3: write program to compute the value of R from the following equations below:</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R=A</a:t>
            </a:r>
            <a:r>
              <a:rPr lang="en-US" sz="2400" baseline="30000" dirty="0">
                <a:effectLst/>
                <a:latin typeface="Calibri" panose="020F0502020204030204" pitchFamily="34" charset="0"/>
                <a:ea typeface="Calibri" panose="020F0502020204030204" pitchFamily="34" charset="0"/>
                <a:cs typeface="Arial" panose="020B0604020202020204" pitchFamily="34" charset="0"/>
              </a:rPr>
              <a:t>2</a:t>
            </a:r>
            <a:r>
              <a:rPr lang="en-US" sz="2400" dirty="0">
                <a:effectLst/>
                <a:latin typeface="Calibri" panose="020F0502020204030204" pitchFamily="34" charset="0"/>
                <a:ea typeface="Calibri" panose="020F0502020204030204" pitchFamily="34" charset="0"/>
                <a:cs typeface="Arial" panose="020B0604020202020204" pitchFamily="34" charset="0"/>
              </a:rPr>
              <a:t>+5             A=1</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R=A+4A</a:t>
            </a:r>
            <a:r>
              <a:rPr lang="en-US" sz="2400" baseline="30000" dirty="0">
                <a:effectLst/>
                <a:latin typeface="Calibri" panose="020F0502020204030204" pitchFamily="34" charset="0"/>
                <a:ea typeface="Calibri" panose="020F0502020204030204" pitchFamily="34" charset="0"/>
                <a:cs typeface="Arial" panose="020B0604020202020204" pitchFamily="34" charset="0"/>
              </a:rPr>
              <a:t>3</a:t>
            </a:r>
            <a:r>
              <a:rPr lang="en-US" sz="2400" dirty="0">
                <a:effectLst/>
                <a:latin typeface="Calibri" panose="020F0502020204030204" pitchFamily="34" charset="0"/>
                <a:ea typeface="Calibri" panose="020F0502020204030204" pitchFamily="34" charset="0"/>
                <a:cs typeface="Arial" panose="020B0604020202020204" pitchFamily="34" charset="0"/>
              </a:rPr>
              <a:t>           A=2</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R=A</a:t>
            </a:r>
            <a:r>
              <a:rPr lang="en-US" sz="2400" baseline="30000" dirty="0">
                <a:effectLst/>
                <a:latin typeface="Calibri" panose="020F0502020204030204" pitchFamily="34" charset="0"/>
                <a:ea typeface="Calibri" panose="020F0502020204030204" pitchFamily="34" charset="0"/>
                <a:cs typeface="Arial" panose="020B0604020202020204" pitchFamily="34" charset="0"/>
              </a:rPr>
              <a:t>5</a:t>
            </a:r>
            <a:r>
              <a:rPr lang="en-US" sz="2400" dirty="0">
                <a:effectLst/>
                <a:latin typeface="Calibri" panose="020F0502020204030204" pitchFamily="34" charset="0"/>
                <a:ea typeface="Calibri" panose="020F0502020204030204" pitchFamily="34" charset="0"/>
                <a:cs typeface="Arial" panose="020B0604020202020204" pitchFamily="34" charset="0"/>
              </a:rPr>
              <a:t>-15            A=3</a:t>
            </a:r>
          </a:p>
          <a:p>
            <a:pPr marL="22860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R=A</a:t>
            </a:r>
            <a:r>
              <a:rPr lang="en-US" sz="2400" baseline="30000" dirty="0">
                <a:effectLst/>
                <a:latin typeface="Calibri" panose="020F0502020204030204" pitchFamily="34" charset="0"/>
                <a:ea typeface="Calibri" panose="020F0502020204030204" pitchFamily="34" charset="0"/>
                <a:cs typeface="Arial" panose="020B0604020202020204" pitchFamily="34" charset="0"/>
              </a:rPr>
              <a:t>1/2</a:t>
            </a:r>
            <a:r>
              <a:rPr lang="en-US" sz="2400" dirty="0">
                <a:effectLst/>
                <a:latin typeface="Calibri" panose="020F0502020204030204" pitchFamily="34" charset="0"/>
                <a:ea typeface="Calibri" panose="020F0502020204030204" pitchFamily="34" charset="0"/>
                <a:cs typeface="Arial" panose="020B0604020202020204" pitchFamily="34" charset="0"/>
              </a:rPr>
              <a:t>+A</a:t>
            </a:r>
            <a:r>
              <a:rPr lang="en-US" sz="2400" baseline="30000" dirty="0">
                <a:effectLst/>
                <a:latin typeface="Calibri" panose="020F0502020204030204" pitchFamily="34" charset="0"/>
                <a:ea typeface="Calibri" panose="020F0502020204030204" pitchFamily="34" charset="0"/>
                <a:cs typeface="Arial" panose="020B0604020202020204" pitchFamily="34" charset="0"/>
              </a:rPr>
              <a:t>3/2</a:t>
            </a:r>
            <a:r>
              <a:rPr lang="en-US" sz="2400" dirty="0">
                <a:effectLst/>
                <a:latin typeface="Calibri" panose="020F0502020204030204" pitchFamily="34" charset="0"/>
                <a:ea typeface="Calibri" panose="020F0502020204030204" pitchFamily="34" charset="0"/>
                <a:cs typeface="Arial" panose="020B0604020202020204" pitchFamily="34" charset="0"/>
              </a:rPr>
              <a:t>       A=4</a:t>
            </a:r>
          </a:p>
        </p:txBody>
      </p:sp>
      <p:sp>
        <p:nvSpPr>
          <p:cNvPr id="4" name="Text Box 1">
            <a:extLst>
              <a:ext uri="{FF2B5EF4-FFF2-40B4-BE49-F238E27FC236}">
                <a16:creationId xmlns:a16="http://schemas.microsoft.com/office/drawing/2014/main" xmlns="" id="{F775D1BB-BEF7-4EAC-8AB7-0002EBF29088}"/>
              </a:ext>
            </a:extLst>
          </p:cNvPr>
          <p:cNvSpPr txBox="1">
            <a:spLocks noChangeArrowheads="1"/>
          </p:cNvSpPr>
          <p:nvPr/>
        </p:nvSpPr>
        <p:spPr bwMode="auto">
          <a:xfrm>
            <a:off x="220663" y="4304296"/>
            <a:ext cx="1419025" cy="127070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Z=AX</a:t>
            </a:r>
            <a:r>
              <a:rPr kumimoji="0" lang="ar-IQ" altLang="ar-IQ" sz="2400" b="0" i="0" u="none" strike="noStrike" cap="none" normalizeH="0" baseline="3000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2</a:t>
            </a:r>
            <a:r>
              <a:rPr kumimoji="0" lang="ar-IQ" altLang="ar-IQ" sz="2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+5</a:t>
            </a:r>
            <a:endParaRPr kumimoji="0" lang="ar-IQ" altLang="ar-IQ" sz="2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Y=Z-2X</a:t>
            </a:r>
            <a:endParaRPr kumimoji="0" lang="ar-IQ" altLang="ar-IQ" sz="2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1" u="none" strike="noStrike" cap="none" normalizeH="0" baseline="0">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a:t>W=AZ</a:t>
            </a:r>
            <a:endParaRPr kumimoji="0" lang="ar-IQ" altLang="ar-IQ" sz="2400" b="0" i="0" u="none" strike="noStrike" cap="none" normalizeH="0" baseline="0">
              <a:ln>
                <a:noFill/>
              </a:ln>
              <a:solidFill>
                <a:schemeClr val="tx1"/>
              </a:solidFill>
              <a:effectLst/>
              <a:latin typeface="Arial" panose="020B0604020202020204" pitchFamily="34" charset="0"/>
            </a:endParaRPr>
          </a:p>
        </p:txBody>
      </p:sp>
      <p:sp>
        <p:nvSpPr>
          <p:cNvPr id="5" name="Text Box 2">
            <a:extLst>
              <a:ext uri="{FF2B5EF4-FFF2-40B4-BE49-F238E27FC236}">
                <a16:creationId xmlns:a16="http://schemas.microsoft.com/office/drawing/2014/main" xmlns="" id="{058CB588-2A52-48D6-87D6-5540432F223E}"/>
              </a:ext>
            </a:extLst>
          </p:cNvPr>
          <p:cNvSpPr txBox="1">
            <a:spLocks noChangeArrowheads="1"/>
          </p:cNvSpPr>
          <p:nvPr/>
        </p:nvSpPr>
        <p:spPr bwMode="auto">
          <a:xfrm>
            <a:off x="1639688" y="4715033"/>
            <a:ext cx="898525" cy="42026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1" u="none" strike="noStrike" cap="none" normalizeH="0" baseline="0" dirty="0">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a:t>A≤0</a:t>
            </a:r>
            <a:endParaRPr kumimoji="0" lang="ar-IQ" altLang="ar-IQ" sz="2400" b="0" i="0" u="none" strike="noStrike" cap="none" normalizeH="0" baseline="0" dirty="0">
              <a:ln>
                <a:noFill/>
              </a:ln>
              <a:solidFill>
                <a:schemeClr val="tx1"/>
              </a:solidFill>
              <a:effectLst/>
              <a:latin typeface="Arial" panose="020B0604020202020204" pitchFamily="34" charset="0"/>
            </a:endParaRPr>
          </a:p>
        </p:txBody>
      </p:sp>
      <p:sp>
        <p:nvSpPr>
          <p:cNvPr id="6" name="Text Box 3">
            <a:extLst>
              <a:ext uri="{FF2B5EF4-FFF2-40B4-BE49-F238E27FC236}">
                <a16:creationId xmlns:a16="http://schemas.microsoft.com/office/drawing/2014/main" xmlns="" id="{928D9014-04AE-4E8B-BB98-72A79CD05D86}"/>
              </a:ext>
            </a:extLst>
          </p:cNvPr>
          <p:cNvSpPr txBox="1">
            <a:spLocks noChangeArrowheads="1"/>
          </p:cNvSpPr>
          <p:nvPr/>
        </p:nvSpPr>
        <p:spPr bwMode="auto">
          <a:xfrm>
            <a:off x="3162299" y="4304295"/>
            <a:ext cx="1135064" cy="127070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Z=2</a:t>
            </a:r>
            <a:endParaRPr kumimoji="0" lang="ar-IQ" altLang="ar-IQ"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Y=3</a:t>
            </a:r>
            <a:endParaRPr kumimoji="0" lang="ar-IQ" altLang="ar-IQ"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W=7</a:t>
            </a:r>
            <a:endParaRPr kumimoji="0" lang="ar-IQ" altLang="ar-IQ" sz="2400" b="0" i="0" u="none" strike="noStrike" cap="none" normalizeH="0" baseline="0" dirty="0">
              <a:ln>
                <a:noFill/>
              </a:ln>
              <a:solidFill>
                <a:schemeClr val="tx1"/>
              </a:solidFill>
              <a:effectLst/>
              <a:latin typeface="Arial" panose="020B0604020202020204" pitchFamily="34" charset="0"/>
            </a:endParaRPr>
          </a:p>
        </p:txBody>
      </p:sp>
      <p:sp>
        <p:nvSpPr>
          <p:cNvPr id="7" name="Text Box 4">
            <a:extLst>
              <a:ext uri="{FF2B5EF4-FFF2-40B4-BE49-F238E27FC236}">
                <a16:creationId xmlns:a16="http://schemas.microsoft.com/office/drawing/2014/main" xmlns="" id="{79E4D9F6-ED5A-448A-8244-060FB8F0EA4E}"/>
              </a:ext>
            </a:extLst>
          </p:cNvPr>
          <p:cNvSpPr txBox="1">
            <a:spLocks noChangeArrowheads="1"/>
          </p:cNvSpPr>
          <p:nvPr/>
        </p:nvSpPr>
        <p:spPr bwMode="auto">
          <a:xfrm>
            <a:off x="4297363" y="4715033"/>
            <a:ext cx="966786" cy="42026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altLang="ar-IQ" sz="2400" b="0" i="1" u="none" strike="noStrike" cap="none" normalizeH="0" baseline="0" dirty="0">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a:t>A&gt;0</a:t>
            </a:r>
            <a:endParaRPr kumimoji="0" lang="ar-IQ" altLang="ar-IQ" sz="24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xmlns="" id="{33D52A07-D739-4A20-9C35-A09CFC813A90}"/>
              </a:ext>
            </a:extLst>
          </p:cNvPr>
          <p:cNvSpPr>
            <a:spLocks noChangeArrowheads="1"/>
          </p:cNvSpPr>
          <p:nvPr/>
        </p:nvSpPr>
        <p:spPr bwMode="auto">
          <a:xfrm>
            <a:off x="0" y="3590349"/>
            <a:ext cx="105523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Q4: write program to calculate and print values of Z, Y, W from following equations:</a:t>
            </a:r>
            <a:endParaRPr kumimoji="0" lang="en-US" altLang="ar-IQ"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2400" b="0" i="0" u="none" strike="noStrike" cap="none" normalizeH="0" baseline="0" dirty="0">
              <a:ln>
                <a:noFill/>
              </a:ln>
              <a:solidFill>
                <a:schemeClr val="tx1"/>
              </a:solidFill>
              <a:effectLst/>
              <a:latin typeface="Arial" panose="020B0604020202020204" pitchFamily="34" charset="0"/>
            </a:endParaRPr>
          </a:p>
        </p:txBody>
      </p:sp>
      <p:sp>
        <p:nvSpPr>
          <p:cNvPr id="9" name="Rectangle 10">
            <a:extLst>
              <a:ext uri="{FF2B5EF4-FFF2-40B4-BE49-F238E27FC236}">
                <a16:creationId xmlns:a16="http://schemas.microsoft.com/office/drawing/2014/main" xmlns="" id="{462E4B59-7F8F-414A-A079-8A9F6425AE8A}"/>
              </a:ext>
            </a:extLst>
          </p:cNvPr>
          <p:cNvSpPr>
            <a:spLocks noChangeArrowheads="1"/>
          </p:cNvSpPr>
          <p:nvPr/>
        </p:nvSpPr>
        <p:spPr bwMode="auto">
          <a:xfrm>
            <a:off x="228600" y="423444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1800" b="0" i="0" u="none" strike="noStrike" cap="none" normalizeH="0" baseline="0">
                <a:ln>
                  <a:noFill/>
                </a:ln>
                <a:solidFill>
                  <a:schemeClr val="tx1"/>
                </a:solidFill>
                <a:effectLst/>
                <a:latin typeface="Arial" panose="020B0604020202020204" pitchFamily="34" charset="0"/>
              </a:rPr>
              <a:t/>
            </a:r>
            <a:br>
              <a:rPr kumimoji="0" lang="en-US" altLang="ar-IQ" sz="1800" b="0" i="0" u="none" strike="noStrike" cap="none" normalizeH="0" baseline="0">
                <a:ln>
                  <a:noFill/>
                </a:ln>
                <a:solidFill>
                  <a:schemeClr val="tx1"/>
                </a:solidFill>
                <a:effectLst/>
                <a:latin typeface="Arial" panose="020B0604020202020204" pitchFamily="34" charset="0"/>
              </a:rPr>
            </a:br>
            <a:endParaRPr kumimoji="0" lang="en-US" altLang="ar-IQ"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IQ"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IQ"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10384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29934D3-9348-497F-BE10-2FBB28FBF5F5}"/>
              </a:ext>
            </a:extLst>
          </p:cNvPr>
          <p:cNvSpPr txBox="1"/>
          <p:nvPr/>
        </p:nvSpPr>
        <p:spPr>
          <a:xfrm>
            <a:off x="3492760" y="4417739"/>
            <a:ext cx="4516016" cy="1200329"/>
          </a:xfrm>
          <a:prstGeom prst="rect">
            <a:avLst/>
          </a:prstGeom>
          <a:noFill/>
        </p:spPr>
        <p:txBody>
          <a:bodyPr wrap="square" rtlCol="0">
            <a:spAutoFit/>
          </a:bodyPr>
          <a:lstStyle/>
          <a:p>
            <a:pPr algn="ctr"/>
            <a:r>
              <a:rPr lang="ar-IQ" sz="7200" b="1" dirty="0">
                <a:solidFill>
                  <a:srgbClr val="0070C0"/>
                </a:solidFill>
                <a:effectLst>
                  <a:outerShdw blurRad="38100" dist="38100" dir="2700000" algn="tl">
                    <a:srgbClr val="000000">
                      <a:alpha val="43137"/>
                    </a:srgbClr>
                  </a:outerShdw>
                </a:effectLst>
                <a:cs typeface="DecoType Naskh" panose="02010400000000000000" pitchFamily="2" charset="-78"/>
              </a:rPr>
              <a:t>شكرا لأصغائكم</a:t>
            </a:r>
            <a:endParaRPr lang="en-US" sz="72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Tree>
    <p:extLst>
      <p:ext uri="{BB962C8B-B14F-4D97-AF65-F5344CB8AC3E}">
        <p14:creationId xmlns:p14="http://schemas.microsoft.com/office/powerpoint/2010/main" val="397318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64A373-12A7-4482-9F09-26ACC8DF4B16}"/>
              </a:ext>
            </a:extLst>
          </p:cNvPr>
          <p:cNvSpPr txBox="1"/>
          <p:nvPr/>
        </p:nvSpPr>
        <p:spPr>
          <a:xfrm>
            <a:off x="4963885" y="0"/>
            <a:ext cx="1719165" cy="487506"/>
          </a:xfrm>
          <a:prstGeom prst="rect">
            <a:avLst/>
          </a:prstGeom>
          <a:noFill/>
        </p:spPr>
        <p:txBody>
          <a:bodyPr wrap="square">
            <a:spAutoFit/>
          </a:bodyPr>
          <a:lstStyle/>
          <a:p>
            <a:pPr marL="0" marR="0" algn="r" rtl="1">
              <a:lnSpc>
                <a:spcPct val="107000"/>
              </a:lnSpc>
              <a:spcBef>
                <a:spcPts val="0"/>
              </a:spcBef>
              <a:spcAft>
                <a:spcPts val="800"/>
              </a:spcAf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الفصل الثاني</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2EFBD184-F204-4091-8BB6-F8E54BC6FC51}"/>
              </a:ext>
            </a:extLst>
          </p:cNvPr>
          <p:cNvSpPr txBox="1"/>
          <p:nvPr/>
        </p:nvSpPr>
        <p:spPr>
          <a:xfrm>
            <a:off x="9797142" y="487506"/>
            <a:ext cx="2306993" cy="487506"/>
          </a:xfrm>
          <a:prstGeom prst="rect">
            <a:avLst/>
          </a:prstGeom>
          <a:noFill/>
        </p:spPr>
        <p:txBody>
          <a:bodyPr wrap="square">
            <a:spAutoFit/>
          </a:bodyPr>
          <a:lstStyle/>
          <a:p>
            <a:pPr marL="0" marR="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تركيبات التحكم </a:t>
            </a:r>
            <a:endPar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7" name="TextBox 6">
            <a:extLst>
              <a:ext uri="{FF2B5EF4-FFF2-40B4-BE49-F238E27FC236}">
                <a16:creationId xmlns:a16="http://schemas.microsoft.com/office/drawing/2014/main" xmlns="" id="{0206B85A-EBA7-4344-97EB-E4DA323CAC7C}"/>
              </a:ext>
            </a:extLst>
          </p:cNvPr>
          <p:cNvSpPr txBox="1"/>
          <p:nvPr/>
        </p:nvSpPr>
        <p:spPr>
          <a:xfrm>
            <a:off x="7949682" y="1208049"/>
            <a:ext cx="4242318" cy="487506"/>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تركيبة الانتقاء الشرطية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If construct</a:t>
            </a:r>
          </a:p>
        </p:txBody>
      </p:sp>
      <p:sp>
        <p:nvSpPr>
          <p:cNvPr id="9" name="TextBox 8">
            <a:extLst>
              <a:ext uri="{FF2B5EF4-FFF2-40B4-BE49-F238E27FC236}">
                <a16:creationId xmlns:a16="http://schemas.microsoft.com/office/drawing/2014/main" xmlns="" id="{D7D781E7-1BE9-418D-A10B-B84BD8D2C05B}"/>
              </a:ext>
            </a:extLst>
          </p:cNvPr>
          <p:cNvSpPr txBox="1"/>
          <p:nvPr/>
        </p:nvSpPr>
        <p:spPr>
          <a:xfrm>
            <a:off x="6068009" y="2066465"/>
            <a:ext cx="6176864" cy="487506"/>
          </a:xfrm>
          <a:prstGeom prst="rect">
            <a:avLst/>
          </a:prstGeom>
          <a:noFill/>
        </p:spPr>
        <p:txBody>
          <a:bodyPr wrap="square">
            <a:spAutoFit/>
          </a:bodyPr>
          <a:lstStyle/>
          <a:p>
            <a:pPr marL="342900" marR="0" lvl="0" indent="-342900" algn="r" rtl="1">
              <a:lnSpc>
                <a:spcPct val="107000"/>
              </a:lnSpc>
              <a:spcBef>
                <a:spcPts val="0"/>
              </a:spcBef>
              <a:spcAft>
                <a:spcPts val="800"/>
              </a:spcAft>
              <a:buFont typeface="+mj-cs"/>
              <a:buAutoNum type="arabic1Minus"/>
            </a:pPr>
            <a:r>
              <a:rPr lang="ar-IQ" sz="2400" u="sng"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جملة لتحقيق شرط واحد وتأخذ احدى الصيغتين:</a:t>
            </a:r>
            <a:endParaRPr lang="en-US" sz="2400"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1" name="TextBox 10">
            <a:extLst>
              <a:ext uri="{FF2B5EF4-FFF2-40B4-BE49-F238E27FC236}">
                <a16:creationId xmlns:a16="http://schemas.microsoft.com/office/drawing/2014/main" xmlns="" id="{5CBC5448-AE69-4C51-8FC8-0D79E49FFA10}"/>
              </a:ext>
            </a:extLst>
          </p:cNvPr>
          <p:cNvSpPr txBox="1"/>
          <p:nvPr/>
        </p:nvSpPr>
        <p:spPr>
          <a:xfrm>
            <a:off x="0" y="3147243"/>
            <a:ext cx="6204856" cy="1980799"/>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If (Logical expression) (Block </a:t>
            </a:r>
            <a:r>
              <a:rPr lang="ar-IQ"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التعبير الحسابي</a:t>
            </a: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If (logical expression) then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Block of statements</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End If</a:t>
            </a:r>
          </a:p>
        </p:txBody>
      </p:sp>
    </p:spTree>
    <p:extLst>
      <p:ext uri="{BB962C8B-B14F-4D97-AF65-F5344CB8AC3E}">
        <p14:creationId xmlns:p14="http://schemas.microsoft.com/office/powerpoint/2010/main" val="3314668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B8AFE4D-20CB-4CCA-98B2-1D2650E38E44}"/>
              </a:ext>
            </a:extLst>
          </p:cNvPr>
          <p:cNvSpPr txBox="1"/>
          <p:nvPr/>
        </p:nvSpPr>
        <p:spPr>
          <a:xfrm>
            <a:off x="5913277" y="638881"/>
            <a:ext cx="6097554" cy="487506"/>
          </a:xfrm>
          <a:prstGeom prst="rect">
            <a:avLst/>
          </a:prstGeom>
          <a:noFill/>
        </p:spPr>
        <p:txBody>
          <a:bodyPr wrap="square">
            <a:spAutoFit/>
          </a:bodyPr>
          <a:lstStyle/>
          <a:p>
            <a:pPr marR="0" lvl="0" algn="r" rtl="1">
              <a:lnSpc>
                <a:spcPct val="107000"/>
              </a:lnSpc>
              <a:spcBef>
                <a:spcPts val="0"/>
              </a:spcBef>
              <a:spcAft>
                <a:spcPts val="800"/>
              </a:spcAft>
            </a:pPr>
            <a:r>
              <a:rPr lang="ar-IQ" sz="2400" u="sng"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ب - جملة لتحقيق شرطين:</a:t>
            </a:r>
            <a:endParaRPr lang="en-US" sz="2400"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5CE6B1EE-25B0-4239-8EC9-158AFA43B8DA}"/>
              </a:ext>
            </a:extLst>
          </p:cNvPr>
          <p:cNvSpPr txBox="1"/>
          <p:nvPr/>
        </p:nvSpPr>
        <p:spPr>
          <a:xfrm>
            <a:off x="0" y="2294023"/>
            <a:ext cx="4348065" cy="2461058"/>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If (logical expression) then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1</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Else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2</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if </a:t>
            </a:r>
          </a:p>
        </p:txBody>
      </p:sp>
    </p:spTree>
    <p:extLst>
      <p:ext uri="{BB962C8B-B14F-4D97-AF65-F5344CB8AC3E}">
        <p14:creationId xmlns:p14="http://schemas.microsoft.com/office/powerpoint/2010/main" val="138481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DA111EB-D0F5-47C3-AF5B-570DD2274F97}"/>
              </a:ext>
            </a:extLst>
          </p:cNvPr>
          <p:cNvSpPr txBox="1"/>
          <p:nvPr/>
        </p:nvSpPr>
        <p:spPr>
          <a:xfrm>
            <a:off x="5969260" y="573567"/>
            <a:ext cx="6097554" cy="487506"/>
          </a:xfrm>
          <a:prstGeom prst="rect">
            <a:avLst/>
          </a:prstGeom>
          <a:noFill/>
        </p:spPr>
        <p:txBody>
          <a:bodyPr wrap="square">
            <a:spAutoFit/>
          </a:bodyPr>
          <a:lstStyle/>
          <a:p>
            <a:pPr marR="0" lvl="0" algn="r" rtl="1">
              <a:lnSpc>
                <a:spcPct val="107000"/>
              </a:lnSpc>
              <a:spcBef>
                <a:spcPts val="0"/>
              </a:spcBef>
              <a:spcAft>
                <a:spcPts val="800"/>
              </a:spcAft>
            </a:pPr>
            <a:r>
              <a:rPr lang="ar-IQ" sz="2400" u="sng"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rPr>
              <a:t>ت- جملة لتحقيق عدة شروط:</a:t>
            </a:r>
            <a:endParaRPr lang="en-US" sz="2400" dirty="0">
              <a:solidFill>
                <a:srgbClr val="C00000"/>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FAA39883-7581-4B84-80C5-FA6704B1D03A}"/>
              </a:ext>
            </a:extLst>
          </p:cNvPr>
          <p:cNvSpPr txBox="1"/>
          <p:nvPr/>
        </p:nvSpPr>
        <p:spPr>
          <a:xfrm>
            <a:off x="125186" y="1061073"/>
            <a:ext cx="4296343" cy="5447645"/>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If (logical expression) then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1</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Else If (logical expression) then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2</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Else If (logical expression) then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3</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Else </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Block of statements n</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if </a:t>
            </a:r>
          </a:p>
        </p:txBody>
      </p:sp>
    </p:spTree>
    <p:extLst>
      <p:ext uri="{BB962C8B-B14F-4D97-AF65-F5344CB8AC3E}">
        <p14:creationId xmlns:p14="http://schemas.microsoft.com/office/powerpoint/2010/main" val="2502430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982A4A8-069A-49B4-88A2-7D935CB2635E}"/>
              </a:ext>
            </a:extLst>
          </p:cNvPr>
          <p:cNvSpPr txBox="1"/>
          <p:nvPr/>
        </p:nvSpPr>
        <p:spPr>
          <a:xfrm>
            <a:off x="6096000" y="573567"/>
            <a:ext cx="6097554" cy="487506"/>
          </a:xfrm>
          <a:prstGeom prst="rect">
            <a:avLst/>
          </a:prstGeom>
          <a:noFill/>
        </p:spPr>
        <p:txBody>
          <a:bodyPr wrap="square">
            <a:spAutoFit/>
          </a:bodyPr>
          <a:lstStyle/>
          <a:p>
            <a:pPr marR="0" lvl="0" algn="r" rtl="1">
              <a:lnSpc>
                <a:spcPct val="107000"/>
              </a:lnSpc>
              <a:spcBef>
                <a:spcPts val="0"/>
              </a:spcBef>
              <a:spcAft>
                <a:spcPts val="800"/>
              </a:spcAft>
            </a:pPr>
            <a:r>
              <a:rPr lang="ar-IQ"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2. جملة اذهب الى الرقم </a:t>
            </a:r>
            <a:r>
              <a:rPr lang="en-US" sz="2400"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Go To</a:t>
            </a:r>
            <a:endParaRPr lang="en-US" sz="2400"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8003DD2E-74EB-4C4F-B734-0940CA11A728}"/>
              </a:ext>
            </a:extLst>
          </p:cNvPr>
          <p:cNvSpPr txBox="1"/>
          <p:nvPr/>
        </p:nvSpPr>
        <p:spPr>
          <a:xfrm>
            <a:off x="0" y="2256530"/>
            <a:ext cx="1967696" cy="470000"/>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Go to N</a:t>
            </a:r>
          </a:p>
        </p:txBody>
      </p:sp>
      <p:sp>
        <p:nvSpPr>
          <p:cNvPr id="10" name="TextBox 9">
            <a:extLst>
              <a:ext uri="{FF2B5EF4-FFF2-40B4-BE49-F238E27FC236}">
                <a16:creationId xmlns:a16="http://schemas.microsoft.com/office/drawing/2014/main" xmlns="" id="{48B0F15C-BD24-4B8A-B092-626FAD452825}"/>
              </a:ext>
            </a:extLst>
          </p:cNvPr>
          <p:cNvSpPr txBox="1"/>
          <p:nvPr/>
        </p:nvSpPr>
        <p:spPr>
          <a:xfrm>
            <a:off x="278275" y="1360803"/>
            <a:ext cx="11635450" cy="830997"/>
          </a:xfrm>
          <a:prstGeom prst="rect">
            <a:avLst/>
          </a:prstGeom>
          <a:noFill/>
        </p:spPr>
        <p:txBody>
          <a:bodyPr wrap="square">
            <a:spAutoFit/>
          </a:bodyPr>
          <a:lstStyle/>
          <a:p>
            <a:pPr algn="r" rtl="1"/>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تقوم جملة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 GO TO </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بنقل التنفيذ من الموقع الحالي الى الموقع الذي يحدده رقم الجملة المحددة لكلمة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GO TO </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 ولهذه الجملة الشكل الاتي:</a:t>
            </a:r>
            <a:endParaRPr lang="ar-IQ" sz="2400" dirty="0">
              <a:latin typeface="Simplified Arabic" panose="02020603050405020304" pitchFamily="18" charset="-78"/>
              <a:cs typeface="Simplified Arabic" panose="02020603050405020304" pitchFamily="18" charset="-78"/>
            </a:endParaRPr>
          </a:p>
        </p:txBody>
      </p:sp>
      <p:sp>
        <p:nvSpPr>
          <p:cNvPr id="11" name="TextBox 10">
            <a:extLst>
              <a:ext uri="{FF2B5EF4-FFF2-40B4-BE49-F238E27FC236}">
                <a16:creationId xmlns:a16="http://schemas.microsoft.com/office/drawing/2014/main" xmlns="" id="{55EB62D1-E2F9-41AE-82FF-CDA6D3C04E5A}"/>
              </a:ext>
            </a:extLst>
          </p:cNvPr>
          <p:cNvSpPr txBox="1"/>
          <p:nvPr/>
        </p:nvSpPr>
        <p:spPr>
          <a:xfrm>
            <a:off x="1079821" y="2311031"/>
            <a:ext cx="10833904" cy="830997"/>
          </a:xfrm>
          <a:prstGeom prst="rect">
            <a:avLst/>
          </a:prstGeom>
          <a:noFill/>
        </p:spPr>
        <p:txBody>
          <a:bodyPr wrap="square" rtlCol="1">
            <a:spAutoFit/>
          </a:bodyPr>
          <a:lstStyle/>
          <a:p>
            <a:pPr algn="r" rtl="1"/>
            <a:r>
              <a:rPr lang="ar-IQ" sz="2400" dirty="0">
                <a:latin typeface="Simplified Arabic" panose="02020603050405020304" pitchFamily="18" charset="-78"/>
                <a:cs typeface="Simplified Arabic" panose="02020603050405020304" pitchFamily="18" charset="-78"/>
              </a:rPr>
              <a:t>حيث ان:</a:t>
            </a:r>
          </a:p>
          <a:p>
            <a:pPr algn="r" rtl="1"/>
            <a:r>
              <a:rPr lang="en-US" sz="2400" dirty="0">
                <a:latin typeface="Simplified Arabic" panose="02020603050405020304" pitchFamily="18" charset="-78"/>
                <a:cs typeface="Simplified Arabic" panose="02020603050405020304" pitchFamily="18" charset="-78"/>
              </a:rPr>
              <a:t>N</a:t>
            </a:r>
            <a:r>
              <a:rPr lang="ar-IQ" sz="2400" dirty="0">
                <a:latin typeface="Simplified Arabic" panose="02020603050405020304" pitchFamily="18" charset="-78"/>
                <a:cs typeface="Simplified Arabic" panose="02020603050405020304" pitchFamily="18" charset="-78"/>
              </a:rPr>
              <a:t> : رقم الجملة المقصودة (أيا كان موقعها قبل او بعد </a:t>
            </a:r>
            <a:r>
              <a:rPr lang="en-US" sz="2400" dirty="0">
                <a:latin typeface="Simplified Arabic" panose="02020603050405020304" pitchFamily="18" charset="-78"/>
                <a:cs typeface="Simplified Arabic" panose="02020603050405020304" pitchFamily="18" charset="-78"/>
              </a:rPr>
              <a:t>GO TO</a:t>
            </a:r>
            <a:r>
              <a:rPr lang="ar-IQ" sz="2400" dirty="0">
                <a:latin typeface="Simplified Arabic" panose="02020603050405020304" pitchFamily="18" charset="-78"/>
                <a:cs typeface="Simplified Arabic" panose="02020603050405020304" pitchFamily="18" charset="-78"/>
              </a:rPr>
              <a:t>) ويكون ثابت صحيح وبلا إشارة. </a:t>
            </a:r>
          </a:p>
        </p:txBody>
      </p:sp>
      <p:sp>
        <p:nvSpPr>
          <p:cNvPr id="12" name="TextBox 11">
            <a:extLst>
              <a:ext uri="{FF2B5EF4-FFF2-40B4-BE49-F238E27FC236}">
                <a16:creationId xmlns:a16="http://schemas.microsoft.com/office/drawing/2014/main" xmlns="" id="{67D7D15D-498D-460A-98EB-9078ABAE2115}"/>
              </a:ext>
            </a:extLst>
          </p:cNvPr>
          <p:cNvSpPr txBox="1"/>
          <p:nvPr/>
        </p:nvSpPr>
        <p:spPr>
          <a:xfrm>
            <a:off x="0" y="3624066"/>
            <a:ext cx="2575249" cy="1569660"/>
          </a:xfrm>
          <a:prstGeom prst="rect">
            <a:avLst/>
          </a:prstGeom>
          <a:solidFill>
            <a:schemeClr val="accent3">
              <a:lumMod val="40000"/>
              <a:lumOff val="60000"/>
            </a:schemeClr>
          </a:solidFill>
          <a:effectLst>
            <a:softEdge rad="63500"/>
          </a:effectLst>
        </p:spPr>
        <p:txBody>
          <a:bodyPr wrap="square" rtlCol="1">
            <a:spAutoFit/>
          </a:bodyPr>
          <a:lstStyle/>
          <a:p>
            <a:r>
              <a:rPr lang="en-US"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Example:</a:t>
            </a:r>
          </a:p>
          <a:p>
            <a:r>
              <a:rPr lang="en-US"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10 Read *,A</a:t>
            </a:r>
          </a:p>
          <a:p>
            <a:r>
              <a:rPr lang="en-US"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Print*,”A=“,A</a:t>
            </a:r>
          </a:p>
          <a:p>
            <a:r>
              <a:rPr lang="en-US"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Go to 10</a:t>
            </a:r>
            <a:endParaRPr lang="ar-IQ" sz="2400"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
        <p:nvSpPr>
          <p:cNvPr id="13" name="TextBox 12">
            <a:extLst>
              <a:ext uri="{FF2B5EF4-FFF2-40B4-BE49-F238E27FC236}">
                <a16:creationId xmlns:a16="http://schemas.microsoft.com/office/drawing/2014/main" xmlns="" id="{F166CFD4-A984-4134-BB21-CD4C54D234D9}"/>
              </a:ext>
            </a:extLst>
          </p:cNvPr>
          <p:cNvSpPr txBox="1"/>
          <p:nvPr/>
        </p:nvSpPr>
        <p:spPr>
          <a:xfrm>
            <a:off x="5509549" y="3715973"/>
            <a:ext cx="6493398" cy="461665"/>
          </a:xfrm>
          <a:prstGeom prst="rect">
            <a:avLst/>
          </a:prstGeom>
          <a:noFill/>
        </p:spPr>
        <p:txBody>
          <a:bodyPr wrap="square" rtlCol="1">
            <a:spAutoFit/>
          </a:bodyPr>
          <a:lstStyle/>
          <a:p>
            <a:pPr algn="r" rtl="1"/>
            <a:r>
              <a:rPr lang="ar-IQ" sz="2400" dirty="0">
                <a:latin typeface="Simplified Arabic" panose="02020603050405020304" pitchFamily="18" charset="-78"/>
                <a:cs typeface="Simplified Arabic" panose="02020603050405020304" pitchFamily="18" charset="-78"/>
              </a:rPr>
              <a:t>في هذا المثال تستخدم (</a:t>
            </a:r>
            <a:r>
              <a:rPr lang="en-US" sz="2400" dirty="0">
                <a:latin typeface="Simplified Arabic" panose="02020603050405020304" pitchFamily="18" charset="-78"/>
                <a:cs typeface="Simplified Arabic" panose="02020603050405020304" pitchFamily="18" charset="-78"/>
              </a:rPr>
              <a:t>Go to</a:t>
            </a:r>
            <a:r>
              <a:rPr lang="ar-IQ" sz="2400" dirty="0">
                <a:latin typeface="Simplified Arabic" panose="02020603050405020304" pitchFamily="18" charset="-78"/>
                <a:cs typeface="Simplified Arabic" panose="02020603050405020304" pitchFamily="18" charset="-78"/>
              </a:rPr>
              <a:t>) للقراءة والطباعة</a:t>
            </a:r>
          </a:p>
        </p:txBody>
      </p:sp>
    </p:spTree>
    <p:extLst>
      <p:ext uri="{BB962C8B-B14F-4D97-AF65-F5344CB8AC3E}">
        <p14:creationId xmlns:p14="http://schemas.microsoft.com/office/powerpoint/2010/main" val="583953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C578B60-A01D-4902-975A-63D5EE2F03F1}"/>
              </a:ext>
            </a:extLst>
          </p:cNvPr>
          <p:cNvSpPr txBox="1"/>
          <p:nvPr/>
        </p:nvSpPr>
        <p:spPr>
          <a:xfrm>
            <a:off x="-252713" y="584228"/>
            <a:ext cx="12444713" cy="407035"/>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Example (1): write program by Fortran 90 to compute a greater number between three numbers are X, Y, Z?</a:t>
            </a:r>
          </a:p>
        </p:txBody>
      </p:sp>
      <p:sp>
        <p:nvSpPr>
          <p:cNvPr id="5" name="TextBox 4">
            <a:extLst>
              <a:ext uri="{FF2B5EF4-FFF2-40B4-BE49-F238E27FC236}">
                <a16:creationId xmlns:a16="http://schemas.microsoft.com/office/drawing/2014/main" xmlns="" id="{EE7A2DFC-B0CF-4EA4-8492-874D90C8904D}"/>
              </a:ext>
            </a:extLst>
          </p:cNvPr>
          <p:cNvSpPr txBox="1"/>
          <p:nvPr/>
        </p:nvSpPr>
        <p:spPr>
          <a:xfrm>
            <a:off x="-104172" y="1355981"/>
            <a:ext cx="8495818" cy="5172698"/>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Solution:</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Program Q1</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 program to compute a greater number between three numbers are X, Y, Z</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Implicit None</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Real:: X, Y, Z, Max</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Print*,” input the three numbers X, Y, Z”</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Read* X, Y, Z</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Max =X</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If (Y&gt;Max) Max=Y</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If (Z&gt;Max) Max=Z</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Print*,”Greater number is”, Max</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End Program Q1</a:t>
            </a:r>
          </a:p>
        </p:txBody>
      </p:sp>
    </p:spTree>
    <p:extLst>
      <p:ext uri="{BB962C8B-B14F-4D97-AF65-F5344CB8AC3E}">
        <p14:creationId xmlns:p14="http://schemas.microsoft.com/office/powerpoint/2010/main" val="2675707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5439A68-69B3-4ACE-8220-E3C3A4D73153}"/>
              </a:ext>
            </a:extLst>
          </p:cNvPr>
          <p:cNvSpPr txBox="1"/>
          <p:nvPr/>
        </p:nvSpPr>
        <p:spPr>
          <a:xfrm>
            <a:off x="0" y="592678"/>
            <a:ext cx="12192000" cy="1600182"/>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Example (2): write program by Fortran 90 to compute the value of Y from the two equations below according to special boundary conditions:</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Y=X</a:t>
            </a:r>
            <a:r>
              <a:rPr lang="en-US" sz="2000" baseline="30000" dirty="0">
                <a:effectLst/>
                <a:latin typeface="Simplified Arabic" panose="02020603050405020304" pitchFamily="18" charset="-78"/>
                <a:ea typeface="Calibri" panose="020F0502020204030204" pitchFamily="34" charset="0"/>
                <a:cs typeface="Simplified Arabic" panose="02020603050405020304" pitchFamily="18" charset="-78"/>
              </a:rPr>
              <a:t>2</a:t>
            </a: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-3X+5    If X&lt; 0</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Y=2X+3</a:t>
            </a:r>
          </a:p>
        </p:txBody>
      </p:sp>
      <p:sp>
        <p:nvSpPr>
          <p:cNvPr id="5" name="TextBox 4">
            <a:extLst>
              <a:ext uri="{FF2B5EF4-FFF2-40B4-BE49-F238E27FC236}">
                <a16:creationId xmlns:a16="http://schemas.microsoft.com/office/drawing/2014/main" xmlns="" id="{BCB7B940-58DD-484E-8A8D-928446AB6D07}"/>
              </a:ext>
            </a:extLst>
          </p:cNvPr>
          <p:cNvSpPr txBox="1"/>
          <p:nvPr/>
        </p:nvSpPr>
        <p:spPr>
          <a:xfrm>
            <a:off x="0" y="2438082"/>
            <a:ext cx="2708476" cy="3445046"/>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Solution:</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Program Q2</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Implicit None</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Real:: X, Y</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Print*,” input X”</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Read*, X</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If(X&lt;0) then</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Y=X**2-3*X+5</a:t>
            </a:r>
          </a:p>
        </p:txBody>
      </p:sp>
      <p:sp>
        <p:nvSpPr>
          <p:cNvPr id="7" name="TextBox 6">
            <a:extLst>
              <a:ext uri="{FF2B5EF4-FFF2-40B4-BE49-F238E27FC236}">
                <a16:creationId xmlns:a16="http://schemas.microsoft.com/office/drawing/2014/main" xmlns="" id="{C657AB50-85C0-4614-BA68-0D127BD51DD2}"/>
              </a:ext>
            </a:extLst>
          </p:cNvPr>
          <p:cNvSpPr txBox="1"/>
          <p:nvPr/>
        </p:nvSpPr>
        <p:spPr>
          <a:xfrm>
            <a:off x="6097930" y="2496273"/>
            <a:ext cx="6094070" cy="2134687"/>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Else </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Y=2*X+3</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End If</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Print*,” Y=, Y</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End Program Q2</a:t>
            </a:r>
          </a:p>
        </p:txBody>
      </p:sp>
    </p:spTree>
    <p:extLst>
      <p:ext uri="{BB962C8B-B14F-4D97-AF65-F5344CB8AC3E}">
        <p14:creationId xmlns:p14="http://schemas.microsoft.com/office/powerpoint/2010/main" val="160107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4374EF5-F8E2-40C8-B694-9D10E482522B}"/>
              </a:ext>
            </a:extLst>
          </p:cNvPr>
          <p:cNvSpPr txBox="1"/>
          <p:nvPr/>
        </p:nvSpPr>
        <p:spPr>
          <a:xfrm>
            <a:off x="6097930" y="571263"/>
            <a:ext cx="6094070" cy="487506"/>
          </a:xfrm>
          <a:prstGeom prst="rect">
            <a:avLst/>
          </a:prstGeom>
          <a:noFill/>
        </p:spPr>
        <p:txBody>
          <a:bodyPr wrap="square">
            <a:spAutoFit/>
          </a:bodyPr>
          <a:lstStyle/>
          <a:p>
            <a:pPr marL="228600" marR="0" algn="r" rtl="1">
              <a:lnSpc>
                <a:spcPct val="107000"/>
              </a:lnSpc>
              <a:spcBef>
                <a:spcPts val="0"/>
              </a:spcBef>
              <a:spcAft>
                <a:spcPts val="800"/>
              </a:spcAft>
            </a:pPr>
            <a:r>
              <a:rPr lang="ar-IQ" sz="2400" b="1" u="sng" dirty="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ملاحظات مهمة:</a:t>
            </a:r>
            <a:endParaRPr lang="en-US" sz="2400" dirty="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5" name="TextBox 4">
            <a:extLst>
              <a:ext uri="{FF2B5EF4-FFF2-40B4-BE49-F238E27FC236}">
                <a16:creationId xmlns:a16="http://schemas.microsoft.com/office/drawing/2014/main" xmlns="" id="{15F9ABB5-053E-4BCD-9B7D-55A14AF39C30}"/>
              </a:ext>
            </a:extLst>
          </p:cNvPr>
          <p:cNvSpPr txBox="1"/>
          <p:nvPr/>
        </p:nvSpPr>
        <p:spPr>
          <a:xfrm>
            <a:off x="6097930" y="1184721"/>
            <a:ext cx="6094070" cy="487506"/>
          </a:xfrm>
          <a:prstGeom prst="rect">
            <a:avLst/>
          </a:prstGeom>
          <a:noFill/>
        </p:spPr>
        <p:txBody>
          <a:bodyPr wrap="square">
            <a:spAutoFit/>
          </a:bodyPr>
          <a:lstStyle/>
          <a:p>
            <a:pPr marL="228600" marR="0" algn="r" rtl="1">
              <a:lnSpc>
                <a:spcPct val="107000"/>
              </a:lnSpc>
              <a:spcBef>
                <a:spcPts val="0"/>
              </a:spcBef>
              <a:spcAft>
                <a:spcPts val="800"/>
              </a:spcAft>
            </a:pPr>
            <a:r>
              <a:rPr lang="ar-IQ"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*استخدام (</a:t>
            </a:r>
            <a:r>
              <a:rPr lang="en-US"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Or</a:t>
            </a:r>
            <a:r>
              <a:rPr lang="ar-IQ"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او </a:t>
            </a:r>
            <a:endParaRPr lang="en-US" sz="2400"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7" name="TextBox 6">
            <a:extLst>
              <a:ext uri="{FF2B5EF4-FFF2-40B4-BE49-F238E27FC236}">
                <a16:creationId xmlns:a16="http://schemas.microsoft.com/office/drawing/2014/main" xmlns="" id="{22746D19-B44B-4D48-BEDC-C44331937AF6}"/>
              </a:ext>
            </a:extLst>
          </p:cNvPr>
          <p:cNvSpPr txBox="1"/>
          <p:nvPr/>
        </p:nvSpPr>
        <p:spPr>
          <a:xfrm>
            <a:off x="0" y="1672227"/>
            <a:ext cx="3368234" cy="1483035"/>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If (X&lt;</a:t>
            </a:r>
            <a:r>
              <a:rPr lang="en-US" sz="2400" dirty="0" err="1">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Y.or.X</a:t>
            </a: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&gt;Z) then</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Do something</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End if</a:t>
            </a:r>
          </a:p>
        </p:txBody>
      </p:sp>
      <p:sp>
        <p:nvSpPr>
          <p:cNvPr id="9" name="TextBox 8">
            <a:extLst>
              <a:ext uri="{FF2B5EF4-FFF2-40B4-BE49-F238E27FC236}">
                <a16:creationId xmlns:a16="http://schemas.microsoft.com/office/drawing/2014/main" xmlns="" id="{8AB90224-6826-4349-82A1-D9F2AD677834}"/>
              </a:ext>
            </a:extLst>
          </p:cNvPr>
          <p:cNvSpPr txBox="1"/>
          <p:nvPr/>
        </p:nvSpPr>
        <p:spPr>
          <a:xfrm>
            <a:off x="6097930" y="3673278"/>
            <a:ext cx="6094070" cy="487506"/>
          </a:xfrm>
          <a:prstGeom prst="rect">
            <a:avLst/>
          </a:prstGeom>
          <a:noFill/>
        </p:spPr>
        <p:txBody>
          <a:bodyPr wrap="square">
            <a:spAutoFit/>
          </a:bodyPr>
          <a:lstStyle/>
          <a:p>
            <a:pPr marL="228600" marR="0" algn="r" rtl="1">
              <a:lnSpc>
                <a:spcPct val="107000"/>
              </a:lnSpc>
              <a:spcBef>
                <a:spcPts val="0"/>
              </a:spcBef>
              <a:spcAft>
                <a:spcPts val="800"/>
              </a:spcAft>
            </a:pPr>
            <a:r>
              <a:rPr lang="ar-IQ"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*استخدام (</a:t>
            </a:r>
            <a:r>
              <a:rPr lang="en-US"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And</a:t>
            </a:r>
            <a:r>
              <a:rPr lang="ar-IQ"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rPr>
              <a:t>) و</a:t>
            </a:r>
            <a:endParaRPr lang="en-US" sz="2400" b="1" u="sng" dirty="0">
              <a:solidFill>
                <a:srgbClr val="0033CC"/>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11" name="TextBox 10">
            <a:extLst>
              <a:ext uri="{FF2B5EF4-FFF2-40B4-BE49-F238E27FC236}">
                <a16:creationId xmlns:a16="http://schemas.microsoft.com/office/drawing/2014/main" xmlns="" id="{FD0DE0BF-D698-4913-9118-9D3A41FF23E2}"/>
              </a:ext>
            </a:extLst>
          </p:cNvPr>
          <p:cNvSpPr txBox="1"/>
          <p:nvPr/>
        </p:nvSpPr>
        <p:spPr>
          <a:xfrm>
            <a:off x="-1" y="4477193"/>
            <a:ext cx="3368234" cy="1483035"/>
          </a:xfrm>
          <a:prstGeom prst="rect">
            <a:avLst/>
          </a:prstGeom>
          <a:solidFill>
            <a:srgbClr val="9ED561"/>
          </a:solidFill>
          <a:effectLst>
            <a:softEdge rad="63500"/>
          </a:effectLst>
        </p:spPr>
        <p:txBody>
          <a:bodyPr wrap="square">
            <a:spAutoFit/>
          </a:bodyPr>
          <a:lstStyle/>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If (X&gt;</a:t>
            </a:r>
            <a:r>
              <a:rPr lang="en-US" sz="2400" dirty="0" err="1">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Y.and.Y</a:t>
            </a: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&gt;Z) then</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Do something</a:t>
            </a:r>
          </a:p>
          <a:p>
            <a:pPr marL="22860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Simplified Arabic" panose="02020603050405020304" pitchFamily="18" charset="-78"/>
                <a:ea typeface="Calibri" panose="020F0502020204030204" pitchFamily="34" charset="0"/>
                <a:cs typeface="Simplified Arabic" panose="02020603050405020304" pitchFamily="18" charset="-78"/>
              </a:rPr>
              <a:t>End if</a:t>
            </a:r>
          </a:p>
        </p:txBody>
      </p:sp>
    </p:spTree>
    <p:extLst>
      <p:ext uri="{BB962C8B-B14F-4D97-AF65-F5344CB8AC3E}">
        <p14:creationId xmlns:p14="http://schemas.microsoft.com/office/powerpoint/2010/main" val="3470289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855BA57-CFC5-4CC7-85F4-8179FBB8EE7C}"/>
              </a:ext>
            </a:extLst>
          </p:cNvPr>
          <p:cNvSpPr txBox="1"/>
          <p:nvPr/>
        </p:nvSpPr>
        <p:spPr>
          <a:xfrm>
            <a:off x="0" y="600382"/>
            <a:ext cx="12192000" cy="750975"/>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Example (3): write a program to read in the value of velocity (v),Dynamic viscosity (Nu) and the pipe diameter (D). then compute Reynolds number (RE) from the following equations, also define the type of the flow?</a:t>
            </a:r>
          </a:p>
        </p:txBody>
      </p:sp>
      <p:sp>
        <p:nvSpPr>
          <p:cNvPr id="5" name="TextBox 4">
            <a:extLst>
              <a:ext uri="{FF2B5EF4-FFF2-40B4-BE49-F238E27FC236}">
                <a16:creationId xmlns:a16="http://schemas.microsoft.com/office/drawing/2014/main" xmlns="" id="{CCDA6D76-2DCC-4AC2-A541-BB2F090D675C}"/>
              </a:ext>
            </a:extLst>
          </p:cNvPr>
          <p:cNvSpPr txBox="1"/>
          <p:nvPr/>
        </p:nvSpPr>
        <p:spPr>
          <a:xfrm>
            <a:off x="1930" y="1615537"/>
            <a:ext cx="6094070" cy="1702774"/>
          </a:xfrm>
          <a:prstGeom prst="rect">
            <a:avLst/>
          </a:prstGeom>
          <a:noFill/>
        </p:spPr>
        <p:txBody>
          <a:bodyPr wrap="square">
            <a:spAutoFit/>
          </a:bodyPr>
          <a:lstStyle/>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RE=v D/Nu</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When RE &lt; 1200, the type is laminar</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When 1200 &lt; RE &lt; 4000 the type is Translation</a:t>
            </a:r>
          </a:p>
          <a:p>
            <a:pPr marL="228600" marR="0">
              <a:lnSpc>
                <a:spcPct val="107000"/>
              </a:lnSpc>
              <a:spcBef>
                <a:spcPts val="0"/>
              </a:spcBef>
              <a:spcAft>
                <a:spcPts val="800"/>
              </a:spcAft>
            </a:pPr>
            <a:r>
              <a:rPr lang="en-US" sz="2000" dirty="0">
                <a:effectLst/>
                <a:latin typeface="Simplified Arabic" panose="02020603050405020304" pitchFamily="18" charset="-78"/>
                <a:ea typeface="Calibri" panose="020F0502020204030204" pitchFamily="34" charset="0"/>
                <a:cs typeface="Simplified Arabic" panose="02020603050405020304" pitchFamily="18" charset="-78"/>
              </a:rPr>
              <a:t>When RE &gt; 4000, the type of flow is Turbulent</a:t>
            </a:r>
          </a:p>
        </p:txBody>
      </p:sp>
    </p:spTree>
    <p:extLst>
      <p:ext uri="{BB962C8B-B14F-4D97-AF65-F5344CB8AC3E}">
        <p14:creationId xmlns:p14="http://schemas.microsoft.com/office/powerpoint/2010/main" val="7374410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10048</TotalTime>
  <Words>935</Words>
  <Application>Microsoft Office PowerPoint</Application>
  <PresentationFormat>مخصص</PresentationFormat>
  <Paragraphs>163</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Dividend</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ghassan_m_ali@yahoo.com</dc:creator>
  <cp:lastModifiedBy>IK</cp:lastModifiedBy>
  <cp:revision>148</cp:revision>
  <dcterms:created xsi:type="dcterms:W3CDTF">2020-11-22T07:44:38Z</dcterms:created>
  <dcterms:modified xsi:type="dcterms:W3CDTF">2020-12-16T15:07:23Z</dcterms:modified>
</cp:coreProperties>
</file>